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0"/>
  </p:notesMasterIdLst>
  <p:sldIdLst>
    <p:sldId id="337" r:id="rId2"/>
    <p:sldId id="256" r:id="rId3"/>
    <p:sldId id="257" r:id="rId4"/>
    <p:sldId id="457" r:id="rId5"/>
    <p:sldId id="458" r:id="rId6"/>
    <p:sldId id="459" r:id="rId7"/>
    <p:sldId id="460" r:id="rId8"/>
    <p:sldId id="462" r:id="rId9"/>
    <p:sldId id="463" r:id="rId10"/>
    <p:sldId id="371" r:id="rId11"/>
    <p:sldId id="413" r:id="rId12"/>
    <p:sldId id="414" r:id="rId13"/>
    <p:sldId id="415" r:id="rId14"/>
    <p:sldId id="416" r:id="rId15"/>
    <p:sldId id="417" r:id="rId16"/>
    <p:sldId id="418" r:id="rId17"/>
    <p:sldId id="419" r:id="rId18"/>
    <p:sldId id="420" r:id="rId19"/>
    <p:sldId id="421" r:id="rId20"/>
    <p:sldId id="422" r:id="rId21"/>
    <p:sldId id="423" r:id="rId22"/>
    <p:sldId id="424" r:id="rId23"/>
    <p:sldId id="425" r:id="rId24"/>
    <p:sldId id="426" r:id="rId25"/>
    <p:sldId id="427" r:id="rId26"/>
    <p:sldId id="428" r:id="rId27"/>
    <p:sldId id="429" r:id="rId28"/>
    <p:sldId id="461" r:id="rId29"/>
    <p:sldId id="430" r:id="rId30"/>
    <p:sldId id="431" r:id="rId31"/>
    <p:sldId id="432" r:id="rId32"/>
    <p:sldId id="433" r:id="rId33"/>
    <p:sldId id="434" r:id="rId34"/>
    <p:sldId id="435" r:id="rId35"/>
    <p:sldId id="436" r:id="rId36"/>
    <p:sldId id="437" r:id="rId37"/>
    <p:sldId id="438" r:id="rId38"/>
    <p:sldId id="439" r:id="rId39"/>
    <p:sldId id="440" r:id="rId40"/>
    <p:sldId id="441" r:id="rId41"/>
    <p:sldId id="442" r:id="rId42"/>
    <p:sldId id="443" r:id="rId43"/>
    <p:sldId id="444" r:id="rId44"/>
    <p:sldId id="445" r:id="rId45"/>
    <p:sldId id="446" r:id="rId46"/>
    <p:sldId id="447" r:id="rId47"/>
    <p:sldId id="448" r:id="rId48"/>
    <p:sldId id="449" r:id="rId49"/>
    <p:sldId id="450" r:id="rId50"/>
    <p:sldId id="451" r:id="rId51"/>
    <p:sldId id="452" r:id="rId52"/>
    <p:sldId id="453" r:id="rId53"/>
    <p:sldId id="454" r:id="rId54"/>
    <p:sldId id="455" r:id="rId55"/>
    <p:sldId id="456" r:id="rId56"/>
    <p:sldId id="372" r:id="rId57"/>
    <p:sldId id="373" r:id="rId58"/>
    <p:sldId id="374" r:id="rId59"/>
    <p:sldId id="375" r:id="rId60"/>
    <p:sldId id="376" r:id="rId61"/>
    <p:sldId id="377" r:id="rId62"/>
    <p:sldId id="378" r:id="rId63"/>
    <p:sldId id="379" r:id="rId64"/>
    <p:sldId id="380" r:id="rId65"/>
    <p:sldId id="381" r:id="rId66"/>
    <p:sldId id="382" r:id="rId67"/>
    <p:sldId id="383" r:id="rId68"/>
    <p:sldId id="384" r:id="rId69"/>
    <p:sldId id="385" r:id="rId70"/>
    <p:sldId id="386" r:id="rId71"/>
    <p:sldId id="387" r:id="rId72"/>
    <p:sldId id="388" r:id="rId73"/>
    <p:sldId id="389" r:id="rId74"/>
    <p:sldId id="390" r:id="rId75"/>
    <p:sldId id="391" r:id="rId76"/>
    <p:sldId id="392" r:id="rId77"/>
    <p:sldId id="393" r:id="rId78"/>
    <p:sldId id="394" r:id="rId79"/>
    <p:sldId id="395" r:id="rId80"/>
    <p:sldId id="396" r:id="rId81"/>
    <p:sldId id="397" r:id="rId82"/>
    <p:sldId id="398" r:id="rId83"/>
    <p:sldId id="399" r:id="rId84"/>
    <p:sldId id="400" r:id="rId85"/>
    <p:sldId id="401" r:id="rId86"/>
    <p:sldId id="402" r:id="rId87"/>
    <p:sldId id="403" r:id="rId88"/>
    <p:sldId id="404" r:id="rId89"/>
    <p:sldId id="405" r:id="rId90"/>
    <p:sldId id="406" r:id="rId91"/>
    <p:sldId id="407" r:id="rId92"/>
    <p:sldId id="408" r:id="rId93"/>
    <p:sldId id="409" r:id="rId94"/>
    <p:sldId id="410" r:id="rId95"/>
    <p:sldId id="411" r:id="rId96"/>
    <p:sldId id="412" r:id="rId97"/>
    <p:sldId id="258" r:id="rId98"/>
    <p:sldId id="259" r:id="rId99"/>
    <p:sldId id="260" r:id="rId100"/>
    <p:sldId id="261" r:id="rId101"/>
    <p:sldId id="262" r:id="rId102"/>
    <p:sldId id="263" r:id="rId103"/>
    <p:sldId id="264" r:id="rId104"/>
    <p:sldId id="265" r:id="rId105"/>
    <p:sldId id="266" r:id="rId106"/>
    <p:sldId id="267" r:id="rId107"/>
    <p:sldId id="268" r:id="rId108"/>
    <p:sldId id="269" r:id="rId109"/>
    <p:sldId id="270" r:id="rId110"/>
    <p:sldId id="271" r:id="rId111"/>
    <p:sldId id="272" r:id="rId112"/>
    <p:sldId id="273" r:id="rId113"/>
    <p:sldId id="274" r:id="rId114"/>
    <p:sldId id="275" r:id="rId115"/>
    <p:sldId id="276" r:id="rId116"/>
    <p:sldId id="277" r:id="rId117"/>
    <p:sldId id="278" r:id="rId118"/>
    <p:sldId id="279" r:id="rId119"/>
    <p:sldId id="280" r:id="rId120"/>
    <p:sldId id="281" r:id="rId121"/>
    <p:sldId id="282" r:id="rId122"/>
    <p:sldId id="283" r:id="rId123"/>
    <p:sldId id="284" r:id="rId124"/>
    <p:sldId id="285" r:id="rId125"/>
    <p:sldId id="286" r:id="rId126"/>
    <p:sldId id="287" r:id="rId127"/>
    <p:sldId id="288" r:id="rId128"/>
    <p:sldId id="289" r:id="rId129"/>
    <p:sldId id="290" r:id="rId130"/>
    <p:sldId id="291" r:id="rId131"/>
    <p:sldId id="292" r:id="rId132"/>
    <p:sldId id="293" r:id="rId133"/>
    <p:sldId id="294" r:id="rId134"/>
    <p:sldId id="295" r:id="rId135"/>
    <p:sldId id="296" r:id="rId136"/>
    <p:sldId id="297" r:id="rId137"/>
    <p:sldId id="298" r:id="rId138"/>
    <p:sldId id="299" r:id="rId139"/>
    <p:sldId id="300" r:id="rId140"/>
    <p:sldId id="301" r:id="rId141"/>
    <p:sldId id="302" r:id="rId142"/>
    <p:sldId id="303" r:id="rId143"/>
    <p:sldId id="304" r:id="rId144"/>
    <p:sldId id="305" r:id="rId145"/>
    <p:sldId id="306" r:id="rId146"/>
    <p:sldId id="307" r:id="rId147"/>
    <p:sldId id="308" r:id="rId148"/>
    <p:sldId id="309" r:id="rId149"/>
    <p:sldId id="310" r:id="rId150"/>
    <p:sldId id="311" r:id="rId151"/>
    <p:sldId id="312" r:id="rId152"/>
    <p:sldId id="313" r:id="rId153"/>
    <p:sldId id="314" r:id="rId154"/>
    <p:sldId id="315" r:id="rId155"/>
    <p:sldId id="316" r:id="rId156"/>
    <p:sldId id="317" r:id="rId157"/>
    <p:sldId id="318" r:id="rId158"/>
    <p:sldId id="319" r:id="rId159"/>
    <p:sldId id="320" r:id="rId160"/>
    <p:sldId id="321" r:id="rId161"/>
    <p:sldId id="322" r:id="rId162"/>
    <p:sldId id="323" r:id="rId163"/>
    <p:sldId id="324" r:id="rId164"/>
    <p:sldId id="325" r:id="rId165"/>
    <p:sldId id="326" r:id="rId166"/>
    <p:sldId id="327" r:id="rId167"/>
    <p:sldId id="328" r:id="rId168"/>
    <p:sldId id="329" r:id="rId169"/>
    <p:sldId id="330" r:id="rId170"/>
    <p:sldId id="331" r:id="rId171"/>
    <p:sldId id="332" r:id="rId172"/>
    <p:sldId id="333" r:id="rId173"/>
    <p:sldId id="334" r:id="rId174"/>
    <p:sldId id="335" r:id="rId175"/>
    <p:sldId id="338" r:id="rId176"/>
    <p:sldId id="336" r:id="rId177"/>
    <p:sldId id="339" r:id="rId178"/>
    <p:sldId id="340" r:id="rId179"/>
    <p:sldId id="341" r:id="rId180"/>
    <p:sldId id="342" r:id="rId181"/>
    <p:sldId id="343" r:id="rId182"/>
    <p:sldId id="344" r:id="rId183"/>
    <p:sldId id="345" r:id="rId184"/>
    <p:sldId id="346" r:id="rId185"/>
    <p:sldId id="347" r:id="rId186"/>
    <p:sldId id="348" r:id="rId187"/>
    <p:sldId id="349" r:id="rId188"/>
    <p:sldId id="350" r:id="rId189"/>
    <p:sldId id="351" r:id="rId190"/>
    <p:sldId id="352" r:id="rId191"/>
    <p:sldId id="353" r:id="rId192"/>
    <p:sldId id="354" r:id="rId193"/>
    <p:sldId id="355" r:id="rId194"/>
    <p:sldId id="356" r:id="rId195"/>
    <p:sldId id="357" r:id="rId196"/>
    <p:sldId id="358" r:id="rId197"/>
    <p:sldId id="359" r:id="rId198"/>
    <p:sldId id="360" r:id="rId199"/>
    <p:sldId id="361" r:id="rId200"/>
    <p:sldId id="362" r:id="rId201"/>
    <p:sldId id="363" r:id="rId202"/>
    <p:sldId id="364" r:id="rId203"/>
    <p:sldId id="365" r:id="rId204"/>
    <p:sldId id="366" r:id="rId205"/>
    <p:sldId id="367" r:id="rId206"/>
    <p:sldId id="368" r:id="rId207"/>
    <p:sldId id="369" r:id="rId208"/>
    <p:sldId id="370" r:id="rId2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514" autoAdjust="0"/>
    <p:restoredTop sz="91329" autoAdjust="0"/>
  </p:normalViewPr>
  <p:slideViewPr>
    <p:cSldViewPr snapToGrid="0">
      <p:cViewPr varScale="1">
        <p:scale>
          <a:sx n="87" d="100"/>
          <a:sy n="87" d="100"/>
        </p:scale>
        <p:origin x="182"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1"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viewProps" Target="viewProp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notesMaster" Target="notesMasters/notesMaster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934123-15B2-4562-BCD2-4E1DA85F5974}" type="datetimeFigureOut">
              <a:rPr lang="en-US" smtClean="0"/>
              <a:t>11/26/2022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ACC71D-6133-4642-BEEF-BC260237ABF1}" type="slidenum">
              <a:rPr lang="en-US" smtClean="0"/>
              <a:t>‹#›</a:t>
            </a:fld>
            <a:endParaRPr lang="en-US"/>
          </a:p>
        </p:txBody>
      </p:sp>
    </p:spTree>
    <p:extLst>
      <p:ext uri="{BB962C8B-B14F-4D97-AF65-F5344CB8AC3E}">
        <p14:creationId xmlns:p14="http://schemas.microsoft.com/office/powerpoint/2010/main" val="23546129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ACC71D-6133-4642-BEEF-BC260237ABF1}" type="slidenum">
              <a:rPr lang="en-US" smtClean="0"/>
              <a:t>32</a:t>
            </a:fld>
            <a:endParaRPr lang="en-US"/>
          </a:p>
        </p:txBody>
      </p:sp>
    </p:spTree>
    <p:extLst>
      <p:ext uri="{BB962C8B-B14F-4D97-AF65-F5344CB8AC3E}">
        <p14:creationId xmlns:p14="http://schemas.microsoft.com/office/powerpoint/2010/main" val="805888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9BC9D-C92F-45D7-8B64-E4B1A94B890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72A8119-4E3A-48B0-BCA6-93BD99FF70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87A57C9-EFB6-410D-93F0-3BD468E785B0}"/>
              </a:ext>
            </a:extLst>
          </p:cNvPr>
          <p:cNvSpPr>
            <a:spLocks noGrp="1"/>
          </p:cNvSpPr>
          <p:nvPr>
            <p:ph type="dt" sz="half" idx="10"/>
          </p:nvPr>
        </p:nvSpPr>
        <p:spPr/>
        <p:txBody>
          <a:bodyPr/>
          <a:lstStyle/>
          <a:p>
            <a:fld id="{631E9AB1-7749-494B-AFD9-D6A82F6A1777}" type="datetimeFigureOut">
              <a:rPr lang="en-US" smtClean="0"/>
              <a:t>11/24/2022</a:t>
            </a:fld>
            <a:endParaRPr lang="en-US"/>
          </a:p>
        </p:txBody>
      </p:sp>
      <p:sp>
        <p:nvSpPr>
          <p:cNvPr id="5" name="Footer Placeholder 4">
            <a:extLst>
              <a:ext uri="{FF2B5EF4-FFF2-40B4-BE49-F238E27FC236}">
                <a16:creationId xmlns:a16="http://schemas.microsoft.com/office/drawing/2014/main" id="{F7669478-B0D0-4B53-8679-782C82C08A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4A3408-A536-4F7F-BCAE-64E1C0B0F1EA}"/>
              </a:ext>
            </a:extLst>
          </p:cNvPr>
          <p:cNvSpPr>
            <a:spLocks noGrp="1"/>
          </p:cNvSpPr>
          <p:nvPr>
            <p:ph type="sldNum" sz="quarter" idx="12"/>
          </p:nvPr>
        </p:nvSpPr>
        <p:spPr/>
        <p:txBody>
          <a:bodyPr/>
          <a:lstStyle/>
          <a:p>
            <a:fld id="{18EB93B8-5EF1-42C4-9066-FE3F399D606F}" type="slidenum">
              <a:rPr lang="en-US" smtClean="0"/>
              <a:t>‹#›</a:t>
            </a:fld>
            <a:endParaRPr lang="en-US"/>
          </a:p>
        </p:txBody>
      </p:sp>
    </p:spTree>
    <p:extLst>
      <p:ext uri="{BB962C8B-B14F-4D97-AF65-F5344CB8AC3E}">
        <p14:creationId xmlns:p14="http://schemas.microsoft.com/office/powerpoint/2010/main" val="3474497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B7A05-B27F-4F00-82D1-20A3758970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16DC3E-24A9-4023-A7CF-86C6D68BFF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012F28-E82D-4984-A329-9E044AD8C0FF}"/>
              </a:ext>
            </a:extLst>
          </p:cNvPr>
          <p:cNvSpPr>
            <a:spLocks noGrp="1"/>
          </p:cNvSpPr>
          <p:nvPr>
            <p:ph type="dt" sz="half" idx="10"/>
          </p:nvPr>
        </p:nvSpPr>
        <p:spPr/>
        <p:txBody>
          <a:bodyPr/>
          <a:lstStyle/>
          <a:p>
            <a:fld id="{631E9AB1-7749-494B-AFD9-D6A82F6A1777}" type="datetimeFigureOut">
              <a:rPr lang="en-US" smtClean="0"/>
              <a:t>11/24/2022</a:t>
            </a:fld>
            <a:endParaRPr lang="en-US"/>
          </a:p>
        </p:txBody>
      </p:sp>
      <p:sp>
        <p:nvSpPr>
          <p:cNvPr id="5" name="Footer Placeholder 4">
            <a:extLst>
              <a:ext uri="{FF2B5EF4-FFF2-40B4-BE49-F238E27FC236}">
                <a16:creationId xmlns:a16="http://schemas.microsoft.com/office/drawing/2014/main" id="{440F85B2-ED7F-4877-89E4-19A67A4C69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120A85-7D26-4FF7-8179-6EA20B4C00B7}"/>
              </a:ext>
            </a:extLst>
          </p:cNvPr>
          <p:cNvSpPr>
            <a:spLocks noGrp="1"/>
          </p:cNvSpPr>
          <p:nvPr>
            <p:ph type="sldNum" sz="quarter" idx="12"/>
          </p:nvPr>
        </p:nvSpPr>
        <p:spPr/>
        <p:txBody>
          <a:bodyPr/>
          <a:lstStyle/>
          <a:p>
            <a:fld id="{18EB93B8-5EF1-42C4-9066-FE3F399D606F}" type="slidenum">
              <a:rPr lang="en-US" smtClean="0"/>
              <a:t>‹#›</a:t>
            </a:fld>
            <a:endParaRPr lang="en-US"/>
          </a:p>
        </p:txBody>
      </p:sp>
    </p:spTree>
    <p:extLst>
      <p:ext uri="{BB962C8B-B14F-4D97-AF65-F5344CB8AC3E}">
        <p14:creationId xmlns:p14="http://schemas.microsoft.com/office/powerpoint/2010/main" val="4190649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E1C166-67C6-4107-AB09-02ADE96935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49E9FF0-3CBE-4C8B-B1D3-B7AF31A3BD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764DAF-8A80-4616-917C-3D66740E302F}"/>
              </a:ext>
            </a:extLst>
          </p:cNvPr>
          <p:cNvSpPr>
            <a:spLocks noGrp="1"/>
          </p:cNvSpPr>
          <p:nvPr>
            <p:ph type="dt" sz="half" idx="10"/>
          </p:nvPr>
        </p:nvSpPr>
        <p:spPr/>
        <p:txBody>
          <a:bodyPr/>
          <a:lstStyle/>
          <a:p>
            <a:fld id="{631E9AB1-7749-494B-AFD9-D6A82F6A1777}" type="datetimeFigureOut">
              <a:rPr lang="en-US" smtClean="0"/>
              <a:t>11/24/2022</a:t>
            </a:fld>
            <a:endParaRPr lang="en-US"/>
          </a:p>
        </p:txBody>
      </p:sp>
      <p:sp>
        <p:nvSpPr>
          <p:cNvPr id="5" name="Footer Placeholder 4">
            <a:extLst>
              <a:ext uri="{FF2B5EF4-FFF2-40B4-BE49-F238E27FC236}">
                <a16:creationId xmlns:a16="http://schemas.microsoft.com/office/drawing/2014/main" id="{C296F9FD-5D63-422C-BCB5-CA8CA2D6D1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041D5B-B258-473E-A048-BA9593D23B8E}"/>
              </a:ext>
            </a:extLst>
          </p:cNvPr>
          <p:cNvSpPr>
            <a:spLocks noGrp="1"/>
          </p:cNvSpPr>
          <p:nvPr>
            <p:ph type="sldNum" sz="quarter" idx="12"/>
          </p:nvPr>
        </p:nvSpPr>
        <p:spPr/>
        <p:txBody>
          <a:bodyPr/>
          <a:lstStyle/>
          <a:p>
            <a:fld id="{18EB93B8-5EF1-42C4-9066-FE3F399D606F}" type="slidenum">
              <a:rPr lang="en-US" smtClean="0"/>
              <a:t>‹#›</a:t>
            </a:fld>
            <a:endParaRPr lang="en-US"/>
          </a:p>
        </p:txBody>
      </p:sp>
    </p:spTree>
    <p:extLst>
      <p:ext uri="{BB962C8B-B14F-4D97-AF65-F5344CB8AC3E}">
        <p14:creationId xmlns:p14="http://schemas.microsoft.com/office/powerpoint/2010/main" val="922278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66280-E074-455F-BC30-B9DB27FB02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CCB6AE-AE53-4BA6-B1EE-936239809C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5752DB-320E-4B77-811C-FE375BE2797D}"/>
              </a:ext>
            </a:extLst>
          </p:cNvPr>
          <p:cNvSpPr>
            <a:spLocks noGrp="1"/>
          </p:cNvSpPr>
          <p:nvPr>
            <p:ph type="dt" sz="half" idx="10"/>
          </p:nvPr>
        </p:nvSpPr>
        <p:spPr/>
        <p:txBody>
          <a:bodyPr/>
          <a:lstStyle/>
          <a:p>
            <a:fld id="{631E9AB1-7749-494B-AFD9-D6A82F6A1777}" type="datetimeFigureOut">
              <a:rPr lang="en-US" smtClean="0"/>
              <a:t>11/24/2022</a:t>
            </a:fld>
            <a:endParaRPr lang="en-US"/>
          </a:p>
        </p:txBody>
      </p:sp>
      <p:sp>
        <p:nvSpPr>
          <p:cNvPr id="5" name="Footer Placeholder 4">
            <a:extLst>
              <a:ext uri="{FF2B5EF4-FFF2-40B4-BE49-F238E27FC236}">
                <a16:creationId xmlns:a16="http://schemas.microsoft.com/office/drawing/2014/main" id="{B81BD51D-7C01-44FF-BC88-C1B9BB0720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FEDB01-25AB-4205-B7E3-66985A055A0E}"/>
              </a:ext>
            </a:extLst>
          </p:cNvPr>
          <p:cNvSpPr>
            <a:spLocks noGrp="1"/>
          </p:cNvSpPr>
          <p:nvPr>
            <p:ph type="sldNum" sz="quarter" idx="12"/>
          </p:nvPr>
        </p:nvSpPr>
        <p:spPr/>
        <p:txBody>
          <a:bodyPr/>
          <a:lstStyle/>
          <a:p>
            <a:fld id="{18EB93B8-5EF1-42C4-9066-FE3F399D606F}" type="slidenum">
              <a:rPr lang="en-US" smtClean="0"/>
              <a:t>‹#›</a:t>
            </a:fld>
            <a:endParaRPr lang="en-US"/>
          </a:p>
        </p:txBody>
      </p:sp>
    </p:spTree>
    <p:extLst>
      <p:ext uri="{BB962C8B-B14F-4D97-AF65-F5344CB8AC3E}">
        <p14:creationId xmlns:p14="http://schemas.microsoft.com/office/powerpoint/2010/main" val="1881087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9F862-3F68-405E-B8D1-4DAD401F49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B489E7C-AD0C-453E-849A-8764530B62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B5F5B6-3231-4958-9D45-C78090B6B481}"/>
              </a:ext>
            </a:extLst>
          </p:cNvPr>
          <p:cNvSpPr>
            <a:spLocks noGrp="1"/>
          </p:cNvSpPr>
          <p:nvPr>
            <p:ph type="dt" sz="half" idx="10"/>
          </p:nvPr>
        </p:nvSpPr>
        <p:spPr/>
        <p:txBody>
          <a:bodyPr/>
          <a:lstStyle/>
          <a:p>
            <a:fld id="{631E9AB1-7749-494B-AFD9-D6A82F6A1777}" type="datetimeFigureOut">
              <a:rPr lang="en-US" smtClean="0"/>
              <a:t>11/24/2022</a:t>
            </a:fld>
            <a:endParaRPr lang="en-US"/>
          </a:p>
        </p:txBody>
      </p:sp>
      <p:sp>
        <p:nvSpPr>
          <p:cNvPr id="5" name="Footer Placeholder 4">
            <a:extLst>
              <a:ext uri="{FF2B5EF4-FFF2-40B4-BE49-F238E27FC236}">
                <a16:creationId xmlns:a16="http://schemas.microsoft.com/office/drawing/2014/main" id="{E77918E1-A80F-400E-950E-7C18C275E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6622A6-87FA-4543-A311-370BC48F0056}"/>
              </a:ext>
            </a:extLst>
          </p:cNvPr>
          <p:cNvSpPr>
            <a:spLocks noGrp="1"/>
          </p:cNvSpPr>
          <p:nvPr>
            <p:ph type="sldNum" sz="quarter" idx="12"/>
          </p:nvPr>
        </p:nvSpPr>
        <p:spPr/>
        <p:txBody>
          <a:bodyPr/>
          <a:lstStyle/>
          <a:p>
            <a:fld id="{18EB93B8-5EF1-42C4-9066-FE3F399D606F}" type="slidenum">
              <a:rPr lang="en-US" smtClean="0"/>
              <a:t>‹#›</a:t>
            </a:fld>
            <a:endParaRPr lang="en-US"/>
          </a:p>
        </p:txBody>
      </p:sp>
    </p:spTree>
    <p:extLst>
      <p:ext uri="{BB962C8B-B14F-4D97-AF65-F5344CB8AC3E}">
        <p14:creationId xmlns:p14="http://schemas.microsoft.com/office/powerpoint/2010/main" val="2393667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798AE-3F3C-4F1B-A384-DBB26F2F3A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298FB0-52AF-47B9-B9D1-F29459847AA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506AF0-D327-4E4B-B12A-DFB977A07F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EBADA4C-B273-480F-A91C-723C88997B0F}"/>
              </a:ext>
            </a:extLst>
          </p:cNvPr>
          <p:cNvSpPr>
            <a:spLocks noGrp="1"/>
          </p:cNvSpPr>
          <p:nvPr>
            <p:ph type="dt" sz="half" idx="10"/>
          </p:nvPr>
        </p:nvSpPr>
        <p:spPr/>
        <p:txBody>
          <a:bodyPr/>
          <a:lstStyle/>
          <a:p>
            <a:fld id="{631E9AB1-7749-494B-AFD9-D6A82F6A1777}" type="datetimeFigureOut">
              <a:rPr lang="en-US" smtClean="0"/>
              <a:t>11/24/2022</a:t>
            </a:fld>
            <a:endParaRPr lang="en-US"/>
          </a:p>
        </p:txBody>
      </p:sp>
      <p:sp>
        <p:nvSpPr>
          <p:cNvPr id="6" name="Footer Placeholder 5">
            <a:extLst>
              <a:ext uri="{FF2B5EF4-FFF2-40B4-BE49-F238E27FC236}">
                <a16:creationId xmlns:a16="http://schemas.microsoft.com/office/drawing/2014/main" id="{001EE23B-7B71-4161-BE9E-AF14CEB2C1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BB96FB-2576-4BFB-967D-84636435E0D7}"/>
              </a:ext>
            </a:extLst>
          </p:cNvPr>
          <p:cNvSpPr>
            <a:spLocks noGrp="1"/>
          </p:cNvSpPr>
          <p:nvPr>
            <p:ph type="sldNum" sz="quarter" idx="12"/>
          </p:nvPr>
        </p:nvSpPr>
        <p:spPr/>
        <p:txBody>
          <a:bodyPr/>
          <a:lstStyle/>
          <a:p>
            <a:fld id="{18EB93B8-5EF1-42C4-9066-FE3F399D606F}" type="slidenum">
              <a:rPr lang="en-US" smtClean="0"/>
              <a:t>‹#›</a:t>
            </a:fld>
            <a:endParaRPr lang="en-US"/>
          </a:p>
        </p:txBody>
      </p:sp>
    </p:spTree>
    <p:extLst>
      <p:ext uri="{BB962C8B-B14F-4D97-AF65-F5344CB8AC3E}">
        <p14:creationId xmlns:p14="http://schemas.microsoft.com/office/powerpoint/2010/main" val="411598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BB289-50AF-4ADA-8C13-08973EDFA30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BBFBEE-FAE3-42C9-819F-94A954C6BF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D828BA7-6E99-4616-90A3-59295749C86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F1E6BD-D258-4B46-AFE8-8C4FBE641A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3F26BC-1C3C-4D76-B1CD-43BD58A75C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CD4788-B512-49C7-9F75-359E94737F2F}"/>
              </a:ext>
            </a:extLst>
          </p:cNvPr>
          <p:cNvSpPr>
            <a:spLocks noGrp="1"/>
          </p:cNvSpPr>
          <p:nvPr>
            <p:ph type="dt" sz="half" idx="10"/>
          </p:nvPr>
        </p:nvSpPr>
        <p:spPr/>
        <p:txBody>
          <a:bodyPr/>
          <a:lstStyle/>
          <a:p>
            <a:fld id="{631E9AB1-7749-494B-AFD9-D6A82F6A1777}" type="datetimeFigureOut">
              <a:rPr lang="en-US" smtClean="0"/>
              <a:t>11/24/2022</a:t>
            </a:fld>
            <a:endParaRPr lang="en-US"/>
          </a:p>
        </p:txBody>
      </p:sp>
      <p:sp>
        <p:nvSpPr>
          <p:cNvPr id="8" name="Footer Placeholder 7">
            <a:extLst>
              <a:ext uri="{FF2B5EF4-FFF2-40B4-BE49-F238E27FC236}">
                <a16:creationId xmlns:a16="http://schemas.microsoft.com/office/drawing/2014/main" id="{7889FBD9-B86D-4AC5-BC5A-6CBB4549B4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651EDCE-0FEC-4EF1-99E1-AB9DDE98A33C}"/>
              </a:ext>
            </a:extLst>
          </p:cNvPr>
          <p:cNvSpPr>
            <a:spLocks noGrp="1"/>
          </p:cNvSpPr>
          <p:nvPr>
            <p:ph type="sldNum" sz="quarter" idx="12"/>
          </p:nvPr>
        </p:nvSpPr>
        <p:spPr/>
        <p:txBody>
          <a:bodyPr/>
          <a:lstStyle/>
          <a:p>
            <a:fld id="{18EB93B8-5EF1-42C4-9066-FE3F399D606F}" type="slidenum">
              <a:rPr lang="en-US" smtClean="0"/>
              <a:t>‹#›</a:t>
            </a:fld>
            <a:endParaRPr lang="en-US"/>
          </a:p>
        </p:txBody>
      </p:sp>
    </p:spTree>
    <p:extLst>
      <p:ext uri="{BB962C8B-B14F-4D97-AF65-F5344CB8AC3E}">
        <p14:creationId xmlns:p14="http://schemas.microsoft.com/office/powerpoint/2010/main" val="29559652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F40A5-7E16-4875-AB73-93783AC35F1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4EB4E1-A0CC-4F65-84E5-6B3090835B79}"/>
              </a:ext>
            </a:extLst>
          </p:cNvPr>
          <p:cNvSpPr>
            <a:spLocks noGrp="1"/>
          </p:cNvSpPr>
          <p:nvPr>
            <p:ph type="dt" sz="half" idx="10"/>
          </p:nvPr>
        </p:nvSpPr>
        <p:spPr/>
        <p:txBody>
          <a:bodyPr/>
          <a:lstStyle/>
          <a:p>
            <a:fld id="{631E9AB1-7749-494B-AFD9-D6A82F6A1777}" type="datetimeFigureOut">
              <a:rPr lang="en-US" smtClean="0"/>
              <a:t>11/24/2022</a:t>
            </a:fld>
            <a:endParaRPr lang="en-US"/>
          </a:p>
        </p:txBody>
      </p:sp>
      <p:sp>
        <p:nvSpPr>
          <p:cNvPr id="4" name="Footer Placeholder 3">
            <a:extLst>
              <a:ext uri="{FF2B5EF4-FFF2-40B4-BE49-F238E27FC236}">
                <a16:creationId xmlns:a16="http://schemas.microsoft.com/office/drawing/2014/main" id="{00F70062-0078-4A0F-BE56-B1335CF285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930AE33-4FE4-44CF-9F24-3D069878BAF7}"/>
              </a:ext>
            </a:extLst>
          </p:cNvPr>
          <p:cNvSpPr>
            <a:spLocks noGrp="1"/>
          </p:cNvSpPr>
          <p:nvPr>
            <p:ph type="sldNum" sz="quarter" idx="12"/>
          </p:nvPr>
        </p:nvSpPr>
        <p:spPr/>
        <p:txBody>
          <a:bodyPr/>
          <a:lstStyle/>
          <a:p>
            <a:fld id="{18EB93B8-5EF1-42C4-9066-FE3F399D606F}" type="slidenum">
              <a:rPr lang="en-US" smtClean="0"/>
              <a:t>‹#›</a:t>
            </a:fld>
            <a:endParaRPr lang="en-US"/>
          </a:p>
        </p:txBody>
      </p:sp>
    </p:spTree>
    <p:extLst>
      <p:ext uri="{BB962C8B-B14F-4D97-AF65-F5344CB8AC3E}">
        <p14:creationId xmlns:p14="http://schemas.microsoft.com/office/powerpoint/2010/main" val="436031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093001-8050-4C4A-B65B-C680827A2EE9}"/>
              </a:ext>
            </a:extLst>
          </p:cNvPr>
          <p:cNvSpPr>
            <a:spLocks noGrp="1"/>
          </p:cNvSpPr>
          <p:nvPr>
            <p:ph type="dt" sz="half" idx="10"/>
          </p:nvPr>
        </p:nvSpPr>
        <p:spPr/>
        <p:txBody>
          <a:bodyPr/>
          <a:lstStyle/>
          <a:p>
            <a:fld id="{631E9AB1-7749-494B-AFD9-D6A82F6A1777}" type="datetimeFigureOut">
              <a:rPr lang="en-US" smtClean="0"/>
              <a:t>11/24/2022</a:t>
            </a:fld>
            <a:endParaRPr lang="en-US"/>
          </a:p>
        </p:txBody>
      </p:sp>
      <p:sp>
        <p:nvSpPr>
          <p:cNvPr id="3" name="Footer Placeholder 2">
            <a:extLst>
              <a:ext uri="{FF2B5EF4-FFF2-40B4-BE49-F238E27FC236}">
                <a16:creationId xmlns:a16="http://schemas.microsoft.com/office/drawing/2014/main" id="{78C1E0A4-B5A8-43DB-9C33-FA26C143C9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C32F69-399C-4D08-917C-8EB035AA1DD5}"/>
              </a:ext>
            </a:extLst>
          </p:cNvPr>
          <p:cNvSpPr>
            <a:spLocks noGrp="1"/>
          </p:cNvSpPr>
          <p:nvPr>
            <p:ph type="sldNum" sz="quarter" idx="12"/>
          </p:nvPr>
        </p:nvSpPr>
        <p:spPr/>
        <p:txBody>
          <a:bodyPr/>
          <a:lstStyle/>
          <a:p>
            <a:fld id="{18EB93B8-5EF1-42C4-9066-FE3F399D606F}" type="slidenum">
              <a:rPr lang="en-US" smtClean="0"/>
              <a:t>‹#›</a:t>
            </a:fld>
            <a:endParaRPr lang="en-US"/>
          </a:p>
        </p:txBody>
      </p:sp>
    </p:spTree>
    <p:extLst>
      <p:ext uri="{BB962C8B-B14F-4D97-AF65-F5344CB8AC3E}">
        <p14:creationId xmlns:p14="http://schemas.microsoft.com/office/powerpoint/2010/main" val="2557365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5B286-4113-4F18-8670-AF71340F24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F747D27-92CE-42EF-B0BD-3B2F9FE6B2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C0B1698-34EB-45DD-9B5E-91D10085F5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C18C1F-4DC9-4219-B0E0-DC87D0D8FCA8}"/>
              </a:ext>
            </a:extLst>
          </p:cNvPr>
          <p:cNvSpPr>
            <a:spLocks noGrp="1"/>
          </p:cNvSpPr>
          <p:nvPr>
            <p:ph type="dt" sz="half" idx="10"/>
          </p:nvPr>
        </p:nvSpPr>
        <p:spPr/>
        <p:txBody>
          <a:bodyPr/>
          <a:lstStyle/>
          <a:p>
            <a:fld id="{631E9AB1-7749-494B-AFD9-D6A82F6A1777}" type="datetimeFigureOut">
              <a:rPr lang="en-US" smtClean="0"/>
              <a:t>11/24/2022</a:t>
            </a:fld>
            <a:endParaRPr lang="en-US"/>
          </a:p>
        </p:txBody>
      </p:sp>
      <p:sp>
        <p:nvSpPr>
          <p:cNvPr id="6" name="Footer Placeholder 5">
            <a:extLst>
              <a:ext uri="{FF2B5EF4-FFF2-40B4-BE49-F238E27FC236}">
                <a16:creationId xmlns:a16="http://schemas.microsoft.com/office/drawing/2014/main" id="{C0ABBA65-4A8F-4F8A-8C0D-5095810A93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A4AE4E-62C8-4EE9-BE74-6366C80250EE}"/>
              </a:ext>
            </a:extLst>
          </p:cNvPr>
          <p:cNvSpPr>
            <a:spLocks noGrp="1"/>
          </p:cNvSpPr>
          <p:nvPr>
            <p:ph type="sldNum" sz="quarter" idx="12"/>
          </p:nvPr>
        </p:nvSpPr>
        <p:spPr/>
        <p:txBody>
          <a:bodyPr/>
          <a:lstStyle/>
          <a:p>
            <a:fld id="{18EB93B8-5EF1-42C4-9066-FE3F399D606F}" type="slidenum">
              <a:rPr lang="en-US" smtClean="0"/>
              <a:t>‹#›</a:t>
            </a:fld>
            <a:endParaRPr lang="en-US"/>
          </a:p>
        </p:txBody>
      </p:sp>
    </p:spTree>
    <p:extLst>
      <p:ext uri="{BB962C8B-B14F-4D97-AF65-F5344CB8AC3E}">
        <p14:creationId xmlns:p14="http://schemas.microsoft.com/office/powerpoint/2010/main" val="2564261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1FCBA-905E-430A-9E77-FC2C2A9CFB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BFF393F-6631-4CE4-BFE2-7C8F369B15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A4B8351-2E1E-4ADD-B345-830C4B8781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60DC13-7858-493E-9209-46BA76B9196E}"/>
              </a:ext>
            </a:extLst>
          </p:cNvPr>
          <p:cNvSpPr>
            <a:spLocks noGrp="1"/>
          </p:cNvSpPr>
          <p:nvPr>
            <p:ph type="dt" sz="half" idx="10"/>
          </p:nvPr>
        </p:nvSpPr>
        <p:spPr/>
        <p:txBody>
          <a:bodyPr/>
          <a:lstStyle/>
          <a:p>
            <a:fld id="{631E9AB1-7749-494B-AFD9-D6A82F6A1777}" type="datetimeFigureOut">
              <a:rPr lang="en-US" smtClean="0"/>
              <a:t>11/24/2022</a:t>
            </a:fld>
            <a:endParaRPr lang="en-US"/>
          </a:p>
        </p:txBody>
      </p:sp>
      <p:sp>
        <p:nvSpPr>
          <p:cNvPr id="6" name="Footer Placeholder 5">
            <a:extLst>
              <a:ext uri="{FF2B5EF4-FFF2-40B4-BE49-F238E27FC236}">
                <a16:creationId xmlns:a16="http://schemas.microsoft.com/office/drawing/2014/main" id="{E37F2666-0A44-4746-AAA8-F985858BA9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89F4EA-C4AE-4B95-B0FB-CECC214F6CCC}"/>
              </a:ext>
            </a:extLst>
          </p:cNvPr>
          <p:cNvSpPr>
            <a:spLocks noGrp="1"/>
          </p:cNvSpPr>
          <p:nvPr>
            <p:ph type="sldNum" sz="quarter" idx="12"/>
          </p:nvPr>
        </p:nvSpPr>
        <p:spPr/>
        <p:txBody>
          <a:bodyPr/>
          <a:lstStyle/>
          <a:p>
            <a:fld id="{18EB93B8-5EF1-42C4-9066-FE3F399D606F}" type="slidenum">
              <a:rPr lang="en-US" smtClean="0"/>
              <a:t>‹#›</a:t>
            </a:fld>
            <a:endParaRPr lang="en-US"/>
          </a:p>
        </p:txBody>
      </p:sp>
    </p:spTree>
    <p:extLst>
      <p:ext uri="{BB962C8B-B14F-4D97-AF65-F5344CB8AC3E}">
        <p14:creationId xmlns:p14="http://schemas.microsoft.com/office/powerpoint/2010/main" val="156653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514DF8-54F9-4C4D-892E-6A20F2A970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A59674-9035-484E-B541-45BACDBB74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852C2A-D5D1-46DE-BB7C-0AE46BD0D2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1E9AB1-7749-494B-AFD9-D6A82F6A1777}" type="datetimeFigureOut">
              <a:rPr lang="en-US" smtClean="0"/>
              <a:t>11/24/2022</a:t>
            </a:fld>
            <a:endParaRPr lang="en-US"/>
          </a:p>
        </p:txBody>
      </p:sp>
      <p:sp>
        <p:nvSpPr>
          <p:cNvPr id="5" name="Footer Placeholder 4">
            <a:extLst>
              <a:ext uri="{FF2B5EF4-FFF2-40B4-BE49-F238E27FC236}">
                <a16:creationId xmlns:a16="http://schemas.microsoft.com/office/drawing/2014/main" id="{C223D7B9-7E3A-469C-9896-3F0F27E33B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5403693-38C4-4980-84D0-9F80836860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EB93B8-5EF1-42C4-9066-FE3F399D606F}" type="slidenum">
              <a:rPr lang="en-US" smtClean="0"/>
              <a:t>‹#›</a:t>
            </a:fld>
            <a:endParaRPr lang="en-US"/>
          </a:p>
        </p:txBody>
      </p:sp>
    </p:spTree>
    <p:extLst>
      <p:ext uri="{BB962C8B-B14F-4D97-AF65-F5344CB8AC3E}">
        <p14:creationId xmlns:p14="http://schemas.microsoft.com/office/powerpoint/2010/main" val="12207483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aws.amazon.com/premiumsupport/plans/" TargetMode="External"/><Relationship Id="rId5" Type="http://schemas.openxmlformats.org/officeDocument/2006/relationships/image" Target="../media/image48.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imeline&#10;&#10;Description automatically generated">
            <a:extLst>
              <a:ext uri="{FF2B5EF4-FFF2-40B4-BE49-F238E27FC236}">
                <a16:creationId xmlns:a16="http://schemas.microsoft.com/office/drawing/2014/main" id="{CB9DB6DF-69AA-422B-949C-8E7C00813ECF}"/>
              </a:ext>
            </a:extLst>
          </p:cNvPr>
          <p:cNvPicPr>
            <a:picLocks noChangeAspect="1"/>
          </p:cNvPicPr>
          <p:nvPr/>
        </p:nvPicPr>
        <p:blipFill>
          <a:blip r:embed="rId2"/>
          <a:stretch>
            <a:fillRect/>
          </a:stretch>
        </p:blipFill>
        <p:spPr>
          <a:xfrm>
            <a:off x="457200" y="821055"/>
            <a:ext cx="11277600" cy="5215889"/>
          </a:xfrm>
          <a:prstGeom prst="rect">
            <a:avLst/>
          </a:prstGeom>
        </p:spPr>
      </p:pic>
    </p:spTree>
    <p:extLst>
      <p:ext uri="{BB962C8B-B14F-4D97-AF65-F5344CB8AC3E}">
        <p14:creationId xmlns:p14="http://schemas.microsoft.com/office/powerpoint/2010/main" val="23549119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4B94702-B681-454D-9E4E-1620E58213B9}"/>
              </a:ext>
            </a:extLst>
          </p:cNvPr>
          <p:cNvPicPr>
            <a:picLocks noChangeAspect="1"/>
          </p:cNvPicPr>
          <p:nvPr/>
        </p:nvPicPr>
        <p:blipFill>
          <a:blip r:embed="rId2"/>
          <a:stretch>
            <a:fillRect/>
          </a:stretch>
        </p:blipFill>
        <p:spPr>
          <a:xfrm>
            <a:off x="823176" y="190048"/>
            <a:ext cx="10545647" cy="6477904"/>
          </a:xfrm>
          <a:prstGeom prst="rect">
            <a:avLst/>
          </a:prstGeom>
        </p:spPr>
      </p:pic>
    </p:spTree>
    <p:extLst>
      <p:ext uri="{BB962C8B-B14F-4D97-AF65-F5344CB8AC3E}">
        <p14:creationId xmlns:p14="http://schemas.microsoft.com/office/powerpoint/2010/main" val="20499873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26D93A-0F33-41F5-92EB-FCA8ADB63DB9}"/>
              </a:ext>
            </a:extLst>
          </p:cNvPr>
          <p:cNvPicPr>
            <a:picLocks noChangeAspect="1"/>
          </p:cNvPicPr>
          <p:nvPr/>
        </p:nvPicPr>
        <p:blipFill>
          <a:blip r:embed="rId2"/>
          <a:stretch>
            <a:fillRect/>
          </a:stretch>
        </p:blipFill>
        <p:spPr>
          <a:xfrm>
            <a:off x="0" y="34849"/>
            <a:ext cx="12192000" cy="6788302"/>
          </a:xfrm>
          <a:prstGeom prst="rect">
            <a:avLst/>
          </a:prstGeom>
        </p:spPr>
      </p:pic>
    </p:spTree>
    <p:extLst>
      <p:ext uri="{BB962C8B-B14F-4D97-AF65-F5344CB8AC3E}">
        <p14:creationId xmlns:p14="http://schemas.microsoft.com/office/powerpoint/2010/main" val="11446821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863671F-27D1-4791-BC61-02B60A6C4776}"/>
              </a:ext>
            </a:extLst>
          </p:cNvPr>
          <p:cNvPicPr>
            <a:picLocks noChangeAspect="1"/>
          </p:cNvPicPr>
          <p:nvPr/>
        </p:nvPicPr>
        <p:blipFill>
          <a:blip r:embed="rId2"/>
          <a:stretch>
            <a:fillRect/>
          </a:stretch>
        </p:blipFill>
        <p:spPr>
          <a:xfrm>
            <a:off x="0" y="36990"/>
            <a:ext cx="12192000" cy="6784019"/>
          </a:xfrm>
          <a:prstGeom prst="rect">
            <a:avLst/>
          </a:prstGeom>
        </p:spPr>
      </p:pic>
    </p:spTree>
    <p:extLst>
      <p:ext uri="{BB962C8B-B14F-4D97-AF65-F5344CB8AC3E}">
        <p14:creationId xmlns:p14="http://schemas.microsoft.com/office/powerpoint/2010/main" val="374751854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54381E-7109-4CEC-B1E5-F866EE148BA1}"/>
              </a:ext>
            </a:extLst>
          </p:cNvPr>
          <p:cNvPicPr>
            <a:picLocks noChangeAspect="1"/>
          </p:cNvPicPr>
          <p:nvPr/>
        </p:nvPicPr>
        <p:blipFill>
          <a:blip r:embed="rId2"/>
          <a:stretch>
            <a:fillRect/>
          </a:stretch>
        </p:blipFill>
        <p:spPr>
          <a:xfrm>
            <a:off x="0" y="69093"/>
            <a:ext cx="12192000" cy="6719813"/>
          </a:xfrm>
          <a:prstGeom prst="rect">
            <a:avLst/>
          </a:prstGeom>
        </p:spPr>
      </p:pic>
    </p:spTree>
    <p:extLst>
      <p:ext uri="{BB962C8B-B14F-4D97-AF65-F5344CB8AC3E}">
        <p14:creationId xmlns:p14="http://schemas.microsoft.com/office/powerpoint/2010/main" val="234202741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A044E1-0AB7-4E53-8F7B-33246E465619}"/>
              </a:ext>
            </a:extLst>
          </p:cNvPr>
          <p:cNvPicPr>
            <a:picLocks noChangeAspect="1"/>
          </p:cNvPicPr>
          <p:nvPr/>
        </p:nvPicPr>
        <p:blipFill>
          <a:blip r:embed="rId2"/>
          <a:stretch>
            <a:fillRect/>
          </a:stretch>
        </p:blipFill>
        <p:spPr>
          <a:xfrm>
            <a:off x="0" y="263613"/>
            <a:ext cx="12192000" cy="6330773"/>
          </a:xfrm>
          <a:prstGeom prst="rect">
            <a:avLst/>
          </a:prstGeom>
        </p:spPr>
      </p:pic>
    </p:spTree>
    <p:extLst>
      <p:ext uri="{BB962C8B-B14F-4D97-AF65-F5344CB8AC3E}">
        <p14:creationId xmlns:p14="http://schemas.microsoft.com/office/powerpoint/2010/main" val="287893491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A73B21-8A72-48C0-90AD-353139167A8E}"/>
              </a:ext>
            </a:extLst>
          </p:cNvPr>
          <p:cNvPicPr>
            <a:picLocks noChangeAspect="1"/>
          </p:cNvPicPr>
          <p:nvPr/>
        </p:nvPicPr>
        <p:blipFill>
          <a:blip r:embed="rId2"/>
          <a:stretch>
            <a:fillRect/>
          </a:stretch>
        </p:blipFill>
        <p:spPr>
          <a:xfrm>
            <a:off x="136943" y="0"/>
            <a:ext cx="11918114" cy="6858000"/>
          </a:xfrm>
          <a:prstGeom prst="rect">
            <a:avLst/>
          </a:prstGeom>
        </p:spPr>
      </p:pic>
    </p:spTree>
    <p:extLst>
      <p:ext uri="{BB962C8B-B14F-4D97-AF65-F5344CB8AC3E}">
        <p14:creationId xmlns:p14="http://schemas.microsoft.com/office/powerpoint/2010/main" val="351744379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B7B93C-33CD-45D7-8CE0-BC0D7B997148}"/>
              </a:ext>
            </a:extLst>
          </p:cNvPr>
          <p:cNvPicPr>
            <a:picLocks noChangeAspect="1"/>
          </p:cNvPicPr>
          <p:nvPr/>
        </p:nvPicPr>
        <p:blipFill>
          <a:blip r:embed="rId2"/>
          <a:stretch>
            <a:fillRect/>
          </a:stretch>
        </p:blipFill>
        <p:spPr>
          <a:xfrm>
            <a:off x="0" y="586946"/>
            <a:ext cx="12192000" cy="5684108"/>
          </a:xfrm>
          <a:prstGeom prst="rect">
            <a:avLst/>
          </a:prstGeom>
        </p:spPr>
      </p:pic>
    </p:spTree>
    <p:extLst>
      <p:ext uri="{BB962C8B-B14F-4D97-AF65-F5344CB8AC3E}">
        <p14:creationId xmlns:p14="http://schemas.microsoft.com/office/powerpoint/2010/main" val="203872653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DD5EB9-ED2B-4CF6-81BA-BBD8AC28745E}"/>
              </a:ext>
            </a:extLst>
          </p:cNvPr>
          <p:cNvPicPr>
            <a:picLocks noChangeAspect="1"/>
          </p:cNvPicPr>
          <p:nvPr/>
        </p:nvPicPr>
        <p:blipFill>
          <a:blip r:embed="rId2"/>
          <a:stretch>
            <a:fillRect/>
          </a:stretch>
        </p:blipFill>
        <p:spPr>
          <a:xfrm>
            <a:off x="338119" y="0"/>
            <a:ext cx="11515762" cy="6858000"/>
          </a:xfrm>
          <a:prstGeom prst="rect">
            <a:avLst/>
          </a:prstGeom>
        </p:spPr>
      </p:pic>
    </p:spTree>
    <p:extLst>
      <p:ext uri="{BB962C8B-B14F-4D97-AF65-F5344CB8AC3E}">
        <p14:creationId xmlns:p14="http://schemas.microsoft.com/office/powerpoint/2010/main" val="2575235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8D3DFA-CFAA-40DA-A5A1-321286CA5BC4}"/>
              </a:ext>
            </a:extLst>
          </p:cNvPr>
          <p:cNvPicPr>
            <a:picLocks noChangeAspect="1"/>
          </p:cNvPicPr>
          <p:nvPr/>
        </p:nvPicPr>
        <p:blipFill>
          <a:blip r:embed="rId2"/>
          <a:stretch>
            <a:fillRect/>
          </a:stretch>
        </p:blipFill>
        <p:spPr>
          <a:xfrm>
            <a:off x="0" y="215900"/>
            <a:ext cx="12192000" cy="6426200"/>
          </a:xfrm>
          <a:prstGeom prst="rect">
            <a:avLst/>
          </a:prstGeom>
        </p:spPr>
      </p:pic>
    </p:spTree>
    <p:extLst>
      <p:ext uri="{BB962C8B-B14F-4D97-AF65-F5344CB8AC3E}">
        <p14:creationId xmlns:p14="http://schemas.microsoft.com/office/powerpoint/2010/main" val="173771953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C2E5A3-4D8C-4AEF-AB08-33D8F4D5CAE1}"/>
              </a:ext>
            </a:extLst>
          </p:cNvPr>
          <p:cNvPicPr>
            <a:picLocks noChangeAspect="1"/>
          </p:cNvPicPr>
          <p:nvPr/>
        </p:nvPicPr>
        <p:blipFill>
          <a:blip r:embed="rId2"/>
          <a:stretch>
            <a:fillRect/>
          </a:stretch>
        </p:blipFill>
        <p:spPr>
          <a:xfrm>
            <a:off x="0" y="502920"/>
            <a:ext cx="12192000" cy="5852160"/>
          </a:xfrm>
          <a:prstGeom prst="rect">
            <a:avLst/>
          </a:prstGeom>
        </p:spPr>
      </p:pic>
    </p:spTree>
    <p:extLst>
      <p:ext uri="{BB962C8B-B14F-4D97-AF65-F5344CB8AC3E}">
        <p14:creationId xmlns:p14="http://schemas.microsoft.com/office/powerpoint/2010/main" val="157216401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91DB0B-6CC5-4C5F-ABD1-9541304E605E}"/>
              </a:ext>
            </a:extLst>
          </p:cNvPr>
          <p:cNvPicPr>
            <a:picLocks noChangeAspect="1"/>
          </p:cNvPicPr>
          <p:nvPr/>
        </p:nvPicPr>
        <p:blipFill>
          <a:blip r:embed="rId2"/>
          <a:stretch>
            <a:fillRect/>
          </a:stretch>
        </p:blipFill>
        <p:spPr>
          <a:xfrm>
            <a:off x="0" y="392768"/>
            <a:ext cx="12192000" cy="6072463"/>
          </a:xfrm>
          <a:prstGeom prst="rect">
            <a:avLst/>
          </a:prstGeom>
        </p:spPr>
      </p:pic>
    </p:spTree>
    <p:extLst>
      <p:ext uri="{BB962C8B-B14F-4D97-AF65-F5344CB8AC3E}">
        <p14:creationId xmlns:p14="http://schemas.microsoft.com/office/powerpoint/2010/main" val="30767601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F6A340-EE67-44E7-BE28-EDFC03A0839B}"/>
              </a:ext>
            </a:extLst>
          </p:cNvPr>
          <p:cNvPicPr>
            <a:picLocks noChangeAspect="1"/>
          </p:cNvPicPr>
          <p:nvPr/>
        </p:nvPicPr>
        <p:blipFill>
          <a:blip r:embed="rId2"/>
          <a:stretch>
            <a:fillRect/>
          </a:stretch>
        </p:blipFill>
        <p:spPr>
          <a:xfrm>
            <a:off x="0" y="148582"/>
            <a:ext cx="12192000" cy="6560836"/>
          </a:xfrm>
          <a:prstGeom prst="rect">
            <a:avLst/>
          </a:prstGeom>
        </p:spPr>
      </p:pic>
    </p:spTree>
    <p:extLst>
      <p:ext uri="{BB962C8B-B14F-4D97-AF65-F5344CB8AC3E}">
        <p14:creationId xmlns:p14="http://schemas.microsoft.com/office/powerpoint/2010/main" val="2816095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AB2404-11A2-4D70-A0C1-C5C6E8D23CBF}"/>
              </a:ext>
            </a:extLst>
          </p:cNvPr>
          <p:cNvPicPr>
            <a:picLocks noChangeAspect="1"/>
          </p:cNvPicPr>
          <p:nvPr/>
        </p:nvPicPr>
        <p:blipFill>
          <a:blip r:embed="rId2"/>
          <a:stretch>
            <a:fillRect/>
          </a:stretch>
        </p:blipFill>
        <p:spPr>
          <a:xfrm>
            <a:off x="685800" y="0"/>
            <a:ext cx="10820400" cy="6858000"/>
          </a:xfrm>
          <a:prstGeom prst="rect">
            <a:avLst/>
          </a:prstGeom>
        </p:spPr>
      </p:pic>
    </p:spTree>
    <p:extLst>
      <p:ext uri="{BB962C8B-B14F-4D97-AF65-F5344CB8AC3E}">
        <p14:creationId xmlns:p14="http://schemas.microsoft.com/office/powerpoint/2010/main" val="399541499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B74356-D1C2-40BF-A492-3A791ED7C292}"/>
              </a:ext>
            </a:extLst>
          </p:cNvPr>
          <p:cNvPicPr>
            <a:picLocks noChangeAspect="1"/>
          </p:cNvPicPr>
          <p:nvPr/>
        </p:nvPicPr>
        <p:blipFill>
          <a:blip r:embed="rId2"/>
          <a:stretch>
            <a:fillRect/>
          </a:stretch>
        </p:blipFill>
        <p:spPr>
          <a:xfrm>
            <a:off x="1240778" y="0"/>
            <a:ext cx="9710443" cy="6858000"/>
          </a:xfrm>
          <a:prstGeom prst="rect">
            <a:avLst/>
          </a:prstGeom>
        </p:spPr>
      </p:pic>
    </p:spTree>
    <p:extLst>
      <p:ext uri="{BB962C8B-B14F-4D97-AF65-F5344CB8AC3E}">
        <p14:creationId xmlns:p14="http://schemas.microsoft.com/office/powerpoint/2010/main" val="33802455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AC8525-1089-425B-827B-F6B2BE3C9236}"/>
              </a:ext>
            </a:extLst>
          </p:cNvPr>
          <p:cNvPicPr>
            <a:picLocks noChangeAspect="1"/>
          </p:cNvPicPr>
          <p:nvPr/>
        </p:nvPicPr>
        <p:blipFill>
          <a:blip r:embed="rId2"/>
          <a:stretch>
            <a:fillRect/>
          </a:stretch>
        </p:blipFill>
        <p:spPr>
          <a:xfrm>
            <a:off x="0" y="218337"/>
            <a:ext cx="12192000" cy="6421326"/>
          </a:xfrm>
          <a:prstGeom prst="rect">
            <a:avLst/>
          </a:prstGeom>
        </p:spPr>
      </p:pic>
    </p:spTree>
    <p:extLst>
      <p:ext uri="{BB962C8B-B14F-4D97-AF65-F5344CB8AC3E}">
        <p14:creationId xmlns:p14="http://schemas.microsoft.com/office/powerpoint/2010/main" val="138328659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594BA7-9267-4D39-82AF-3D03EE67535F}"/>
              </a:ext>
            </a:extLst>
          </p:cNvPr>
          <p:cNvPicPr>
            <a:picLocks noChangeAspect="1"/>
          </p:cNvPicPr>
          <p:nvPr/>
        </p:nvPicPr>
        <p:blipFill>
          <a:blip r:embed="rId2"/>
          <a:stretch>
            <a:fillRect/>
          </a:stretch>
        </p:blipFill>
        <p:spPr>
          <a:xfrm>
            <a:off x="0" y="3975"/>
            <a:ext cx="12192000" cy="6850050"/>
          </a:xfrm>
          <a:prstGeom prst="rect">
            <a:avLst/>
          </a:prstGeom>
        </p:spPr>
      </p:pic>
    </p:spTree>
    <p:extLst>
      <p:ext uri="{BB962C8B-B14F-4D97-AF65-F5344CB8AC3E}">
        <p14:creationId xmlns:p14="http://schemas.microsoft.com/office/powerpoint/2010/main" val="25706437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20A93F-36DE-45F2-9313-1D513D3A34EA}"/>
              </a:ext>
            </a:extLst>
          </p:cNvPr>
          <p:cNvPicPr>
            <a:picLocks noChangeAspect="1"/>
          </p:cNvPicPr>
          <p:nvPr/>
        </p:nvPicPr>
        <p:blipFill>
          <a:blip r:embed="rId2"/>
          <a:stretch>
            <a:fillRect/>
          </a:stretch>
        </p:blipFill>
        <p:spPr>
          <a:xfrm>
            <a:off x="0" y="145254"/>
            <a:ext cx="12192000" cy="6567491"/>
          </a:xfrm>
          <a:prstGeom prst="rect">
            <a:avLst/>
          </a:prstGeom>
        </p:spPr>
      </p:pic>
    </p:spTree>
    <p:extLst>
      <p:ext uri="{BB962C8B-B14F-4D97-AF65-F5344CB8AC3E}">
        <p14:creationId xmlns:p14="http://schemas.microsoft.com/office/powerpoint/2010/main" val="333578975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756A95-5B69-4F74-A541-2E88CE578673}"/>
              </a:ext>
            </a:extLst>
          </p:cNvPr>
          <p:cNvPicPr>
            <a:picLocks noChangeAspect="1"/>
          </p:cNvPicPr>
          <p:nvPr/>
        </p:nvPicPr>
        <p:blipFill>
          <a:blip r:embed="rId2"/>
          <a:stretch>
            <a:fillRect/>
          </a:stretch>
        </p:blipFill>
        <p:spPr>
          <a:xfrm>
            <a:off x="354137" y="0"/>
            <a:ext cx="11483725" cy="6858000"/>
          </a:xfrm>
          <a:prstGeom prst="rect">
            <a:avLst/>
          </a:prstGeom>
        </p:spPr>
      </p:pic>
    </p:spTree>
    <p:extLst>
      <p:ext uri="{BB962C8B-B14F-4D97-AF65-F5344CB8AC3E}">
        <p14:creationId xmlns:p14="http://schemas.microsoft.com/office/powerpoint/2010/main" val="166457901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013499-EFE3-4162-9498-2AADB04170D5}"/>
              </a:ext>
            </a:extLst>
          </p:cNvPr>
          <p:cNvPicPr>
            <a:picLocks noChangeAspect="1"/>
          </p:cNvPicPr>
          <p:nvPr/>
        </p:nvPicPr>
        <p:blipFill>
          <a:blip r:embed="rId2"/>
          <a:stretch>
            <a:fillRect/>
          </a:stretch>
        </p:blipFill>
        <p:spPr>
          <a:xfrm>
            <a:off x="0" y="713592"/>
            <a:ext cx="12192000" cy="5430816"/>
          </a:xfrm>
          <a:prstGeom prst="rect">
            <a:avLst/>
          </a:prstGeom>
        </p:spPr>
      </p:pic>
    </p:spTree>
    <p:extLst>
      <p:ext uri="{BB962C8B-B14F-4D97-AF65-F5344CB8AC3E}">
        <p14:creationId xmlns:p14="http://schemas.microsoft.com/office/powerpoint/2010/main" val="32218499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22753E-843B-4A6D-88EC-7486250E7AE4}"/>
              </a:ext>
            </a:extLst>
          </p:cNvPr>
          <p:cNvPicPr>
            <a:picLocks noChangeAspect="1"/>
          </p:cNvPicPr>
          <p:nvPr/>
        </p:nvPicPr>
        <p:blipFill>
          <a:blip r:embed="rId2"/>
          <a:stretch>
            <a:fillRect/>
          </a:stretch>
        </p:blipFill>
        <p:spPr>
          <a:xfrm>
            <a:off x="1166343" y="0"/>
            <a:ext cx="9859313" cy="6858000"/>
          </a:xfrm>
          <a:prstGeom prst="rect">
            <a:avLst/>
          </a:prstGeom>
        </p:spPr>
      </p:pic>
    </p:spTree>
    <p:extLst>
      <p:ext uri="{BB962C8B-B14F-4D97-AF65-F5344CB8AC3E}">
        <p14:creationId xmlns:p14="http://schemas.microsoft.com/office/powerpoint/2010/main" val="20875239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A7E208-CE1B-4FED-83ED-DD43D3A8ABE8}"/>
              </a:ext>
            </a:extLst>
          </p:cNvPr>
          <p:cNvPicPr>
            <a:picLocks noChangeAspect="1"/>
          </p:cNvPicPr>
          <p:nvPr/>
        </p:nvPicPr>
        <p:blipFill>
          <a:blip r:embed="rId2"/>
          <a:stretch>
            <a:fillRect/>
          </a:stretch>
        </p:blipFill>
        <p:spPr>
          <a:xfrm>
            <a:off x="0" y="427950"/>
            <a:ext cx="12192000" cy="6002100"/>
          </a:xfrm>
          <a:prstGeom prst="rect">
            <a:avLst/>
          </a:prstGeom>
        </p:spPr>
      </p:pic>
    </p:spTree>
    <p:extLst>
      <p:ext uri="{BB962C8B-B14F-4D97-AF65-F5344CB8AC3E}">
        <p14:creationId xmlns:p14="http://schemas.microsoft.com/office/powerpoint/2010/main" val="300277190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4EAAC3-3F9B-47B4-931D-35254B4A5C31}"/>
              </a:ext>
            </a:extLst>
          </p:cNvPr>
          <p:cNvPicPr>
            <a:picLocks noChangeAspect="1"/>
          </p:cNvPicPr>
          <p:nvPr/>
        </p:nvPicPr>
        <p:blipFill>
          <a:blip r:embed="rId2"/>
          <a:stretch>
            <a:fillRect/>
          </a:stretch>
        </p:blipFill>
        <p:spPr>
          <a:xfrm>
            <a:off x="0" y="119640"/>
            <a:ext cx="12192000" cy="6618720"/>
          </a:xfrm>
          <a:prstGeom prst="rect">
            <a:avLst/>
          </a:prstGeom>
        </p:spPr>
      </p:pic>
    </p:spTree>
    <p:extLst>
      <p:ext uri="{BB962C8B-B14F-4D97-AF65-F5344CB8AC3E}">
        <p14:creationId xmlns:p14="http://schemas.microsoft.com/office/powerpoint/2010/main" val="3854719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849BCB-DB92-4B46-BFD1-EA42C05B8B3A}"/>
              </a:ext>
            </a:extLst>
          </p:cNvPr>
          <p:cNvSpPr txBox="1"/>
          <p:nvPr/>
        </p:nvSpPr>
        <p:spPr>
          <a:xfrm>
            <a:off x="156064" y="188966"/>
            <a:ext cx="6097464" cy="923330"/>
          </a:xfrm>
          <a:prstGeom prst="rect">
            <a:avLst/>
          </a:prstGeom>
          <a:noFill/>
        </p:spPr>
        <p:txBody>
          <a:bodyPr wrap="square">
            <a:spAutoFit/>
          </a:bodyPr>
          <a:lstStyle/>
          <a:p>
            <a:r>
              <a:rPr lang="en-US" b="0" i="0" dirty="0">
                <a:solidFill>
                  <a:srgbClr val="1C1D1F"/>
                </a:solidFill>
                <a:effectLst/>
                <a:latin typeface="udemy sans"/>
              </a:rPr>
              <a:t>Auto Scaling Strategies include: Manual Scaling, Dynamic Scaling (Simple/Step Scaling, Target Tracking Scaling, Scheduled Scaling), and Predictive Scaling.</a:t>
            </a:r>
            <a:endParaRPr lang="en-US" dirty="0"/>
          </a:p>
        </p:txBody>
      </p:sp>
    </p:spTree>
    <p:extLst>
      <p:ext uri="{BB962C8B-B14F-4D97-AF65-F5344CB8AC3E}">
        <p14:creationId xmlns:p14="http://schemas.microsoft.com/office/powerpoint/2010/main" val="220663600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0FB853-01FB-46F3-83F7-5BD776573473}"/>
              </a:ext>
            </a:extLst>
          </p:cNvPr>
          <p:cNvPicPr>
            <a:picLocks noChangeAspect="1"/>
          </p:cNvPicPr>
          <p:nvPr/>
        </p:nvPicPr>
        <p:blipFill>
          <a:blip r:embed="rId2"/>
          <a:stretch>
            <a:fillRect/>
          </a:stretch>
        </p:blipFill>
        <p:spPr>
          <a:xfrm>
            <a:off x="0" y="52049"/>
            <a:ext cx="12192000" cy="6753902"/>
          </a:xfrm>
          <a:prstGeom prst="rect">
            <a:avLst/>
          </a:prstGeom>
        </p:spPr>
      </p:pic>
    </p:spTree>
    <p:extLst>
      <p:ext uri="{BB962C8B-B14F-4D97-AF65-F5344CB8AC3E}">
        <p14:creationId xmlns:p14="http://schemas.microsoft.com/office/powerpoint/2010/main" val="58084187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BEF1B7-D483-4823-B922-B3F92965C8F2}"/>
              </a:ext>
            </a:extLst>
          </p:cNvPr>
          <p:cNvPicPr>
            <a:picLocks noChangeAspect="1"/>
          </p:cNvPicPr>
          <p:nvPr/>
        </p:nvPicPr>
        <p:blipFill>
          <a:blip r:embed="rId2"/>
          <a:stretch>
            <a:fillRect/>
          </a:stretch>
        </p:blipFill>
        <p:spPr>
          <a:xfrm>
            <a:off x="0" y="1057479"/>
            <a:ext cx="12192000" cy="4743042"/>
          </a:xfrm>
          <a:prstGeom prst="rect">
            <a:avLst/>
          </a:prstGeom>
        </p:spPr>
      </p:pic>
    </p:spTree>
    <p:extLst>
      <p:ext uri="{BB962C8B-B14F-4D97-AF65-F5344CB8AC3E}">
        <p14:creationId xmlns:p14="http://schemas.microsoft.com/office/powerpoint/2010/main" val="380150194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CB22AF-2BCB-4F00-AD87-E4AC3619F94B}"/>
              </a:ext>
            </a:extLst>
          </p:cNvPr>
          <p:cNvPicPr>
            <a:picLocks noChangeAspect="1"/>
          </p:cNvPicPr>
          <p:nvPr/>
        </p:nvPicPr>
        <p:blipFill>
          <a:blip r:embed="rId2"/>
          <a:stretch>
            <a:fillRect/>
          </a:stretch>
        </p:blipFill>
        <p:spPr>
          <a:xfrm>
            <a:off x="137281" y="261495"/>
            <a:ext cx="11917438" cy="6335009"/>
          </a:xfrm>
          <a:prstGeom prst="rect">
            <a:avLst/>
          </a:prstGeom>
        </p:spPr>
      </p:pic>
    </p:spTree>
    <p:extLst>
      <p:ext uri="{BB962C8B-B14F-4D97-AF65-F5344CB8AC3E}">
        <p14:creationId xmlns:p14="http://schemas.microsoft.com/office/powerpoint/2010/main" val="250218506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10E636-12D9-4449-BB78-86142F1A72D3}"/>
              </a:ext>
            </a:extLst>
          </p:cNvPr>
          <p:cNvPicPr>
            <a:picLocks noChangeAspect="1"/>
          </p:cNvPicPr>
          <p:nvPr/>
        </p:nvPicPr>
        <p:blipFill>
          <a:blip r:embed="rId2"/>
          <a:stretch>
            <a:fillRect/>
          </a:stretch>
        </p:blipFill>
        <p:spPr>
          <a:xfrm>
            <a:off x="0" y="602481"/>
            <a:ext cx="12192000" cy="5653038"/>
          </a:xfrm>
          <a:prstGeom prst="rect">
            <a:avLst/>
          </a:prstGeom>
        </p:spPr>
      </p:pic>
    </p:spTree>
    <p:extLst>
      <p:ext uri="{BB962C8B-B14F-4D97-AF65-F5344CB8AC3E}">
        <p14:creationId xmlns:p14="http://schemas.microsoft.com/office/powerpoint/2010/main" val="178537171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F9CFCE6-877F-4858-B8BD-2C52CA8AFB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E49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213F8A0-12AE-4514-8372-0DD766EC28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2C7311F-180E-4431-AF5A-A1A8F9950C79}"/>
              </a:ext>
            </a:extLst>
          </p:cNvPr>
          <p:cNvPicPr>
            <a:picLocks noChangeAspect="1"/>
          </p:cNvPicPr>
          <p:nvPr/>
        </p:nvPicPr>
        <p:blipFill>
          <a:blip r:embed="rId2"/>
          <a:stretch>
            <a:fillRect/>
          </a:stretch>
        </p:blipFill>
        <p:spPr>
          <a:xfrm>
            <a:off x="6421035" y="2351746"/>
            <a:ext cx="5129784" cy="2154508"/>
          </a:xfrm>
          <a:prstGeom prst="rect">
            <a:avLst/>
          </a:prstGeom>
        </p:spPr>
      </p:pic>
      <p:sp>
        <p:nvSpPr>
          <p:cNvPr id="14" name="Rectangle 13">
            <a:extLst>
              <a:ext uri="{FF2B5EF4-FFF2-40B4-BE49-F238E27FC236}">
                <a16:creationId xmlns:a16="http://schemas.microsoft.com/office/drawing/2014/main" id="{9EFF17D4-9A8C-4CE5-B096-D8CCD44004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CA9D83D-8E6D-4910-9F26-6F33BE49B9B7}"/>
              </a:ext>
            </a:extLst>
          </p:cNvPr>
          <p:cNvPicPr>
            <a:picLocks noChangeAspect="1"/>
          </p:cNvPicPr>
          <p:nvPr/>
        </p:nvPicPr>
        <p:blipFill>
          <a:blip r:embed="rId3"/>
          <a:stretch>
            <a:fillRect/>
          </a:stretch>
        </p:blipFill>
        <p:spPr>
          <a:xfrm>
            <a:off x="641180" y="2582586"/>
            <a:ext cx="5129784" cy="1692827"/>
          </a:xfrm>
          <a:prstGeom prst="rect">
            <a:avLst/>
          </a:prstGeom>
        </p:spPr>
      </p:pic>
    </p:spTree>
    <p:extLst>
      <p:ext uri="{BB962C8B-B14F-4D97-AF65-F5344CB8AC3E}">
        <p14:creationId xmlns:p14="http://schemas.microsoft.com/office/powerpoint/2010/main" val="253012659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10E34F-DCB0-40A2-97E3-41669BEDEBA1}"/>
              </a:ext>
            </a:extLst>
          </p:cNvPr>
          <p:cNvPicPr>
            <a:picLocks noChangeAspect="1"/>
          </p:cNvPicPr>
          <p:nvPr/>
        </p:nvPicPr>
        <p:blipFill>
          <a:blip r:embed="rId2"/>
          <a:stretch>
            <a:fillRect/>
          </a:stretch>
        </p:blipFill>
        <p:spPr>
          <a:xfrm>
            <a:off x="64093" y="0"/>
            <a:ext cx="12063813" cy="6858000"/>
          </a:xfrm>
          <a:prstGeom prst="rect">
            <a:avLst/>
          </a:prstGeom>
        </p:spPr>
      </p:pic>
    </p:spTree>
    <p:extLst>
      <p:ext uri="{BB962C8B-B14F-4D97-AF65-F5344CB8AC3E}">
        <p14:creationId xmlns:p14="http://schemas.microsoft.com/office/powerpoint/2010/main" val="5135354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D3EA3F-91EA-4FFE-A264-08261C452695}"/>
              </a:ext>
            </a:extLst>
          </p:cNvPr>
          <p:cNvPicPr>
            <a:picLocks noChangeAspect="1"/>
          </p:cNvPicPr>
          <p:nvPr/>
        </p:nvPicPr>
        <p:blipFill>
          <a:blip r:embed="rId2"/>
          <a:stretch>
            <a:fillRect/>
          </a:stretch>
        </p:blipFill>
        <p:spPr>
          <a:xfrm>
            <a:off x="0" y="982249"/>
            <a:ext cx="12192000" cy="4893501"/>
          </a:xfrm>
          <a:prstGeom prst="rect">
            <a:avLst/>
          </a:prstGeom>
        </p:spPr>
      </p:pic>
    </p:spTree>
    <p:extLst>
      <p:ext uri="{BB962C8B-B14F-4D97-AF65-F5344CB8AC3E}">
        <p14:creationId xmlns:p14="http://schemas.microsoft.com/office/powerpoint/2010/main" val="169662795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0819D5-B1B1-4089-835E-D14DF455ED5F}"/>
              </a:ext>
            </a:extLst>
          </p:cNvPr>
          <p:cNvPicPr>
            <a:picLocks noChangeAspect="1"/>
          </p:cNvPicPr>
          <p:nvPr/>
        </p:nvPicPr>
        <p:blipFill>
          <a:blip r:embed="rId2"/>
          <a:stretch>
            <a:fillRect/>
          </a:stretch>
        </p:blipFill>
        <p:spPr>
          <a:xfrm>
            <a:off x="0" y="1055336"/>
            <a:ext cx="12192000" cy="4747328"/>
          </a:xfrm>
          <a:prstGeom prst="rect">
            <a:avLst/>
          </a:prstGeom>
        </p:spPr>
      </p:pic>
    </p:spTree>
    <p:extLst>
      <p:ext uri="{BB962C8B-B14F-4D97-AF65-F5344CB8AC3E}">
        <p14:creationId xmlns:p14="http://schemas.microsoft.com/office/powerpoint/2010/main" val="233276453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2482C5-1A13-4BFE-AE1F-2FED65B09E07}"/>
              </a:ext>
            </a:extLst>
          </p:cNvPr>
          <p:cNvPicPr>
            <a:picLocks noChangeAspect="1"/>
          </p:cNvPicPr>
          <p:nvPr/>
        </p:nvPicPr>
        <p:blipFill>
          <a:blip r:embed="rId2"/>
          <a:stretch>
            <a:fillRect/>
          </a:stretch>
        </p:blipFill>
        <p:spPr>
          <a:xfrm>
            <a:off x="0" y="935181"/>
            <a:ext cx="12192000" cy="4987637"/>
          </a:xfrm>
          <a:prstGeom prst="rect">
            <a:avLst/>
          </a:prstGeom>
        </p:spPr>
      </p:pic>
    </p:spTree>
    <p:extLst>
      <p:ext uri="{BB962C8B-B14F-4D97-AF65-F5344CB8AC3E}">
        <p14:creationId xmlns:p14="http://schemas.microsoft.com/office/powerpoint/2010/main" val="188092489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D5E968-2A4C-4CE5-BA7B-4EF76E505D40}"/>
              </a:ext>
            </a:extLst>
          </p:cNvPr>
          <p:cNvPicPr>
            <a:picLocks noChangeAspect="1"/>
          </p:cNvPicPr>
          <p:nvPr/>
        </p:nvPicPr>
        <p:blipFill>
          <a:blip r:embed="rId2"/>
          <a:stretch>
            <a:fillRect/>
          </a:stretch>
        </p:blipFill>
        <p:spPr>
          <a:xfrm>
            <a:off x="471714" y="0"/>
            <a:ext cx="11248572" cy="6858000"/>
          </a:xfrm>
          <a:prstGeom prst="rect">
            <a:avLst/>
          </a:prstGeom>
        </p:spPr>
      </p:pic>
    </p:spTree>
    <p:extLst>
      <p:ext uri="{BB962C8B-B14F-4D97-AF65-F5344CB8AC3E}">
        <p14:creationId xmlns:p14="http://schemas.microsoft.com/office/powerpoint/2010/main" val="958675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5E1855-783F-4F00-B3FA-AC4D4BC37181}"/>
              </a:ext>
            </a:extLst>
          </p:cNvPr>
          <p:cNvPicPr>
            <a:picLocks noChangeAspect="1"/>
          </p:cNvPicPr>
          <p:nvPr/>
        </p:nvPicPr>
        <p:blipFill>
          <a:blip r:embed="rId2"/>
          <a:stretch>
            <a:fillRect/>
          </a:stretch>
        </p:blipFill>
        <p:spPr>
          <a:xfrm>
            <a:off x="1" y="238028"/>
            <a:ext cx="6096000" cy="4139419"/>
          </a:xfrm>
          <a:prstGeom prst="rect">
            <a:avLst/>
          </a:prstGeom>
        </p:spPr>
      </p:pic>
      <p:pic>
        <p:nvPicPr>
          <p:cNvPr id="5" name="Picture 4">
            <a:extLst>
              <a:ext uri="{FF2B5EF4-FFF2-40B4-BE49-F238E27FC236}">
                <a16:creationId xmlns:a16="http://schemas.microsoft.com/office/drawing/2014/main" id="{84EC1561-623E-4958-9A04-B65E60B234BA}"/>
              </a:ext>
            </a:extLst>
          </p:cNvPr>
          <p:cNvPicPr>
            <a:picLocks noChangeAspect="1"/>
          </p:cNvPicPr>
          <p:nvPr/>
        </p:nvPicPr>
        <p:blipFill>
          <a:blip r:embed="rId3"/>
          <a:stretch>
            <a:fillRect/>
          </a:stretch>
        </p:blipFill>
        <p:spPr>
          <a:xfrm>
            <a:off x="5768502" y="2181683"/>
            <a:ext cx="6316494" cy="3127670"/>
          </a:xfrm>
          <a:prstGeom prst="rect">
            <a:avLst/>
          </a:prstGeom>
        </p:spPr>
      </p:pic>
    </p:spTree>
    <p:extLst>
      <p:ext uri="{BB962C8B-B14F-4D97-AF65-F5344CB8AC3E}">
        <p14:creationId xmlns:p14="http://schemas.microsoft.com/office/powerpoint/2010/main" val="3918779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24ECD0-8A05-415C-9867-B3B9ABE319C0}"/>
              </a:ext>
            </a:extLst>
          </p:cNvPr>
          <p:cNvPicPr>
            <a:picLocks noChangeAspect="1"/>
          </p:cNvPicPr>
          <p:nvPr/>
        </p:nvPicPr>
        <p:blipFill>
          <a:blip r:embed="rId2"/>
          <a:stretch>
            <a:fillRect/>
          </a:stretch>
        </p:blipFill>
        <p:spPr>
          <a:xfrm>
            <a:off x="0" y="419353"/>
            <a:ext cx="12192000" cy="6019293"/>
          </a:xfrm>
          <a:prstGeom prst="rect">
            <a:avLst/>
          </a:prstGeom>
        </p:spPr>
      </p:pic>
    </p:spTree>
    <p:extLst>
      <p:ext uri="{BB962C8B-B14F-4D97-AF65-F5344CB8AC3E}">
        <p14:creationId xmlns:p14="http://schemas.microsoft.com/office/powerpoint/2010/main" val="563273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5086B6-C6F4-4B4E-B9CD-997D8E369BEC}"/>
              </a:ext>
            </a:extLst>
          </p:cNvPr>
          <p:cNvPicPr>
            <a:picLocks noChangeAspect="1"/>
          </p:cNvPicPr>
          <p:nvPr/>
        </p:nvPicPr>
        <p:blipFill>
          <a:blip r:embed="rId2"/>
          <a:stretch>
            <a:fillRect/>
          </a:stretch>
        </p:blipFill>
        <p:spPr>
          <a:xfrm>
            <a:off x="0" y="815798"/>
            <a:ext cx="12192000" cy="5226404"/>
          </a:xfrm>
          <a:prstGeom prst="rect">
            <a:avLst/>
          </a:prstGeom>
        </p:spPr>
      </p:pic>
    </p:spTree>
    <p:extLst>
      <p:ext uri="{BB962C8B-B14F-4D97-AF65-F5344CB8AC3E}">
        <p14:creationId xmlns:p14="http://schemas.microsoft.com/office/powerpoint/2010/main" val="19576036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5DE739-F43D-4416-AB74-0B5A134A54F5}"/>
              </a:ext>
            </a:extLst>
          </p:cNvPr>
          <p:cNvPicPr>
            <a:picLocks noChangeAspect="1"/>
          </p:cNvPicPr>
          <p:nvPr/>
        </p:nvPicPr>
        <p:blipFill>
          <a:blip r:embed="rId2"/>
          <a:stretch>
            <a:fillRect/>
          </a:stretch>
        </p:blipFill>
        <p:spPr>
          <a:xfrm>
            <a:off x="0" y="548038"/>
            <a:ext cx="12192000" cy="5761923"/>
          </a:xfrm>
          <a:prstGeom prst="rect">
            <a:avLst/>
          </a:prstGeom>
        </p:spPr>
      </p:pic>
    </p:spTree>
    <p:extLst>
      <p:ext uri="{BB962C8B-B14F-4D97-AF65-F5344CB8AC3E}">
        <p14:creationId xmlns:p14="http://schemas.microsoft.com/office/powerpoint/2010/main" val="7607175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599C4B-4B54-4F68-8B2C-59650F512FA7}"/>
              </a:ext>
            </a:extLst>
          </p:cNvPr>
          <p:cNvPicPr>
            <a:picLocks noChangeAspect="1"/>
          </p:cNvPicPr>
          <p:nvPr/>
        </p:nvPicPr>
        <p:blipFill>
          <a:blip r:embed="rId2"/>
          <a:stretch>
            <a:fillRect/>
          </a:stretch>
        </p:blipFill>
        <p:spPr>
          <a:xfrm>
            <a:off x="0" y="1157941"/>
            <a:ext cx="12192000" cy="4542118"/>
          </a:xfrm>
          <a:prstGeom prst="rect">
            <a:avLst/>
          </a:prstGeom>
        </p:spPr>
      </p:pic>
    </p:spTree>
    <p:extLst>
      <p:ext uri="{BB962C8B-B14F-4D97-AF65-F5344CB8AC3E}">
        <p14:creationId xmlns:p14="http://schemas.microsoft.com/office/powerpoint/2010/main" val="56093460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C7643F-ACB5-4569-98D5-BE467E894B79}"/>
              </a:ext>
            </a:extLst>
          </p:cNvPr>
          <p:cNvPicPr>
            <a:picLocks noChangeAspect="1"/>
          </p:cNvPicPr>
          <p:nvPr/>
        </p:nvPicPr>
        <p:blipFill>
          <a:blip r:embed="rId2"/>
          <a:stretch>
            <a:fillRect/>
          </a:stretch>
        </p:blipFill>
        <p:spPr>
          <a:xfrm>
            <a:off x="31148" y="0"/>
            <a:ext cx="12129703" cy="6858000"/>
          </a:xfrm>
          <a:prstGeom prst="rect">
            <a:avLst/>
          </a:prstGeom>
        </p:spPr>
      </p:pic>
    </p:spTree>
    <p:extLst>
      <p:ext uri="{BB962C8B-B14F-4D97-AF65-F5344CB8AC3E}">
        <p14:creationId xmlns:p14="http://schemas.microsoft.com/office/powerpoint/2010/main" val="369659969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5E093D-ED15-4A35-8E19-EA6521968A12}"/>
              </a:ext>
            </a:extLst>
          </p:cNvPr>
          <p:cNvPicPr>
            <a:picLocks noChangeAspect="1"/>
          </p:cNvPicPr>
          <p:nvPr/>
        </p:nvPicPr>
        <p:blipFill>
          <a:blip r:embed="rId2"/>
          <a:stretch>
            <a:fillRect/>
          </a:stretch>
        </p:blipFill>
        <p:spPr>
          <a:xfrm>
            <a:off x="404018" y="485364"/>
            <a:ext cx="11383964" cy="5887272"/>
          </a:xfrm>
          <a:prstGeom prst="rect">
            <a:avLst/>
          </a:prstGeom>
        </p:spPr>
      </p:pic>
    </p:spTree>
    <p:extLst>
      <p:ext uri="{BB962C8B-B14F-4D97-AF65-F5344CB8AC3E}">
        <p14:creationId xmlns:p14="http://schemas.microsoft.com/office/powerpoint/2010/main" val="5257696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17FCBE-FAEE-4657-B905-140397CB3D62}"/>
              </a:ext>
            </a:extLst>
          </p:cNvPr>
          <p:cNvPicPr>
            <a:picLocks noChangeAspect="1"/>
          </p:cNvPicPr>
          <p:nvPr/>
        </p:nvPicPr>
        <p:blipFill>
          <a:blip r:embed="rId2"/>
          <a:stretch>
            <a:fillRect/>
          </a:stretch>
        </p:blipFill>
        <p:spPr>
          <a:xfrm>
            <a:off x="0" y="1162484"/>
            <a:ext cx="12192000" cy="4533031"/>
          </a:xfrm>
          <a:prstGeom prst="rect">
            <a:avLst/>
          </a:prstGeom>
        </p:spPr>
      </p:pic>
    </p:spTree>
    <p:extLst>
      <p:ext uri="{BB962C8B-B14F-4D97-AF65-F5344CB8AC3E}">
        <p14:creationId xmlns:p14="http://schemas.microsoft.com/office/powerpoint/2010/main" val="340723248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F8B83E3-70AD-4151-A249-64C9016D712A}"/>
              </a:ext>
            </a:extLst>
          </p:cNvPr>
          <p:cNvPicPr>
            <a:picLocks noChangeAspect="1"/>
          </p:cNvPicPr>
          <p:nvPr/>
        </p:nvPicPr>
        <p:blipFill>
          <a:blip r:embed="rId2"/>
          <a:stretch>
            <a:fillRect/>
          </a:stretch>
        </p:blipFill>
        <p:spPr>
          <a:xfrm>
            <a:off x="0" y="124020"/>
            <a:ext cx="12192000" cy="3672205"/>
          </a:xfrm>
          <a:prstGeom prst="rect">
            <a:avLst/>
          </a:prstGeom>
        </p:spPr>
      </p:pic>
      <p:pic>
        <p:nvPicPr>
          <p:cNvPr id="5" name="Picture 4">
            <a:extLst>
              <a:ext uri="{FF2B5EF4-FFF2-40B4-BE49-F238E27FC236}">
                <a16:creationId xmlns:a16="http://schemas.microsoft.com/office/drawing/2014/main" id="{D0F7BB1A-2F39-476C-97BF-AB9C83F819F8}"/>
              </a:ext>
            </a:extLst>
          </p:cNvPr>
          <p:cNvPicPr>
            <a:picLocks noChangeAspect="1"/>
          </p:cNvPicPr>
          <p:nvPr/>
        </p:nvPicPr>
        <p:blipFill>
          <a:blip r:embed="rId3"/>
          <a:stretch>
            <a:fillRect/>
          </a:stretch>
        </p:blipFill>
        <p:spPr>
          <a:xfrm>
            <a:off x="2295728" y="2940295"/>
            <a:ext cx="10003276" cy="4887209"/>
          </a:xfrm>
          <a:prstGeom prst="rect">
            <a:avLst/>
          </a:prstGeom>
        </p:spPr>
      </p:pic>
    </p:spTree>
    <p:extLst>
      <p:ext uri="{BB962C8B-B14F-4D97-AF65-F5344CB8AC3E}">
        <p14:creationId xmlns:p14="http://schemas.microsoft.com/office/powerpoint/2010/main" val="265062217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ACAAB7-E13E-4E78-A42F-73982858A436}"/>
              </a:ext>
            </a:extLst>
          </p:cNvPr>
          <p:cNvPicPr>
            <a:picLocks noChangeAspect="1"/>
          </p:cNvPicPr>
          <p:nvPr/>
        </p:nvPicPr>
        <p:blipFill>
          <a:blip r:embed="rId2"/>
          <a:stretch>
            <a:fillRect/>
          </a:stretch>
        </p:blipFill>
        <p:spPr>
          <a:xfrm>
            <a:off x="778214" y="236006"/>
            <a:ext cx="10003276" cy="4887209"/>
          </a:xfrm>
          <a:prstGeom prst="rect">
            <a:avLst/>
          </a:prstGeom>
        </p:spPr>
      </p:pic>
    </p:spTree>
    <p:extLst>
      <p:ext uri="{BB962C8B-B14F-4D97-AF65-F5344CB8AC3E}">
        <p14:creationId xmlns:p14="http://schemas.microsoft.com/office/powerpoint/2010/main" val="347187343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DEB8D9-E3F4-444F-AE9F-A0CAE03B780D}"/>
              </a:ext>
            </a:extLst>
          </p:cNvPr>
          <p:cNvPicPr>
            <a:picLocks noChangeAspect="1"/>
          </p:cNvPicPr>
          <p:nvPr/>
        </p:nvPicPr>
        <p:blipFill>
          <a:blip r:embed="rId2"/>
          <a:stretch>
            <a:fillRect/>
          </a:stretch>
        </p:blipFill>
        <p:spPr>
          <a:xfrm>
            <a:off x="0" y="449046"/>
            <a:ext cx="12192000" cy="5959907"/>
          </a:xfrm>
          <a:prstGeom prst="rect">
            <a:avLst/>
          </a:prstGeom>
        </p:spPr>
      </p:pic>
    </p:spTree>
    <p:extLst>
      <p:ext uri="{BB962C8B-B14F-4D97-AF65-F5344CB8AC3E}">
        <p14:creationId xmlns:p14="http://schemas.microsoft.com/office/powerpoint/2010/main" val="41893636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ED1C73-6E6D-4516-97A8-29D022E40429}"/>
              </a:ext>
            </a:extLst>
          </p:cNvPr>
          <p:cNvPicPr>
            <a:picLocks noChangeAspect="1"/>
          </p:cNvPicPr>
          <p:nvPr/>
        </p:nvPicPr>
        <p:blipFill>
          <a:blip r:embed="rId2"/>
          <a:stretch>
            <a:fillRect/>
          </a:stretch>
        </p:blipFill>
        <p:spPr>
          <a:xfrm>
            <a:off x="0" y="468944"/>
            <a:ext cx="12192000" cy="5920112"/>
          </a:xfrm>
          <a:prstGeom prst="rect">
            <a:avLst/>
          </a:prstGeom>
        </p:spPr>
      </p:pic>
    </p:spTree>
    <p:extLst>
      <p:ext uri="{BB962C8B-B14F-4D97-AF65-F5344CB8AC3E}">
        <p14:creationId xmlns:p14="http://schemas.microsoft.com/office/powerpoint/2010/main" val="245463216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9BAC52-F420-41E0-A31D-3062FE6CA242}"/>
              </a:ext>
            </a:extLst>
          </p:cNvPr>
          <p:cNvPicPr>
            <a:picLocks noChangeAspect="1"/>
          </p:cNvPicPr>
          <p:nvPr/>
        </p:nvPicPr>
        <p:blipFill>
          <a:blip r:embed="rId2"/>
          <a:stretch>
            <a:fillRect/>
          </a:stretch>
        </p:blipFill>
        <p:spPr>
          <a:xfrm>
            <a:off x="0" y="644896"/>
            <a:ext cx="12192000" cy="5568208"/>
          </a:xfrm>
          <a:prstGeom prst="rect">
            <a:avLst/>
          </a:prstGeom>
        </p:spPr>
      </p:pic>
    </p:spTree>
    <p:extLst>
      <p:ext uri="{BB962C8B-B14F-4D97-AF65-F5344CB8AC3E}">
        <p14:creationId xmlns:p14="http://schemas.microsoft.com/office/powerpoint/2010/main" val="320840949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F18F25-F8A5-455C-8DD5-A03475B63586}"/>
              </a:ext>
            </a:extLst>
          </p:cNvPr>
          <p:cNvPicPr>
            <a:picLocks noChangeAspect="1"/>
          </p:cNvPicPr>
          <p:nvPr/>
        </p:nvPicPr>
        <p:blipFill>
          <a:blip r:embed="rId2"/>
          <a:stretch>
            <a:fillRect/>
          </a:stretch>
        </p:blipFill>
        <p:spPr>
          <a:xfrm>
            <a:off x="361149" y="532996"/>
            <a:ext cx="11469701" cy="5792008"/>
          </a:xfrm>
          <a:prstGeom prst="rect">
            <a:avLst/>
          </a:prstGeom>
        </p:spPr>
      </p:pic>
    </p:spTree>
    <p:extLst>
      <p:ext uri="{BB962C8B-B14F-4D97-AF65-F5344CB8AC3E}">
        <p14:creationId xmlns:p14="http://schemas.microsoft.com/office/powerpoint/2010/main" val="75584727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55233C-514A-4B2B-8519-13308C44DA65}"/>
              </a:ext>
            </a:extLst>
          </p:cNvPr>
          <p:cNvPicPr>
            <a:picLocks noChangeAspect="1"/>
          </p:cNvPicPr>
          <p:nvPr/>
        </p:nvPicPr>
        <p:blipFill>
          <a:blip r:embed="rId2"/>
          <a:stretch>
            <a:fillRect/>
          </a:stretch>
        </p:blipFill>
        <p:spPr>
          <a:xfrm>
            <a:off x="0" y="1025203"/>
            <a:ext cx="12192000" cy="4807594"/>
          </a:xfrm>
          <a:prstGeom prst="rect">
            <a:avLst/>
          </a:prstGeom>
        </p:spPr>
      </p:pic>
    </p:spTree>
    <p:extLst>
      <p:ext uri="{BB962C8B-B14F-4D97-AF65-F5344CB8AC3E}">
        <p14:creationId xmlns:p14="http://schemas.microsoft.com/office/powerpoint/2010/main" val="143566172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1E97FB-A8A6-4C58-88C0-B41340D8A4E2}"/>
              </a:ext>
            </a:extLst>
          </p:cNvPr>
          <p:cNvPicPr>
            <a:picLocks noChangeAspect="1"/>
          </p:cNvPicPr>
          <p:nvPr/>
        </p:nvPicPr>
        <p:blipFill>
          <a:blip r:embed="rId2"/>
          <a:stretch>
            <a:fillRect/>
          </a:stretch>
        </p:blipFill>
        <p:spPr>
          <a:xfrm>
            <a:off x="0" y="143708"/>
            <a:ext cx="12192000" cy="6570583"/>
          </a:xfrm>
          <a:prstGeom prst="rect">
            <a:avLst/>
          </a:prstGeom>
        </p:spPr>
      </p:pic>
    </p:spTree>
    <p:extLst>
      <p:ext uri="{BB962C8B-B14F-4D97-AF65-F5344CB8AC3E}">
        <p14:creationId xmlns:p14="http://schemas.microsoft.com/office/powerpoint/2010/main" val="14786705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08FD25-413D-4452-AAE5-2F2452B3D016}"/>
              </a:ext>
            </a:extLst>
          </p:cNvPr>
          <p:cNvPicPr>
            <a:picLocks noChangeAspect="1"/>
          </p:cNvPicPr>
          <p:nvPr/>
        </p:nvPicPr>
        <p:blipFill>
          <a:blip r:embed="rId2"/>
          <a:stretch>
            <a:fillRect/>
          </a:stretch>
        </p:blipFill>
        <p:spPr>
          <a:xfrm>
            <a:off x="0" y="957248"/>
            <a:ext cx="12192000" cy="4943504"/>
          </a:xfrm>
          <a:prstGeom prst="rect">
            <a:avLst/>
          </a:prstGeom>
        </p:spPr>
      </p:pic>
    </p:spTree>
    <p:extLst>
      <p:ext uri="{BB962C8B-B14F-4D97-AF65-F5344CB8AC3E}">
        <p14:creationId xmlns:p14="http://schemas.microsoft.com/office/powerpoint/2010/main" val="327198498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91CEA2-C6CE-4EF3-B97B-D9A0A5D4A7B6}"/>
              </a:ext>
            </a:extLst>
          </p:cNvPr>
          <p:cNvPicPr>
            <a:picLocks noChangeAspect="1"/>
          </p:cNvPicPr>
          <p:nvPr/>
        </p:nvPicPr>
        <p:blipFill>
          <a:blip r:embed="rId2"/>
          <a:stretch>
            <a:fillRect/>
          </a:stretch>
        </p:blipFill>
        <p:spPr>
          <a:xfrm>
            <a:off x="8675" y="680654"/>
            <a:ext cx="12174649" cy="5496692"/>
          </a:xfrm>
          <a:prstGeom prst="rect">
            <a:avLst/>
          </a:prstGeom>
        </p:spPr>
      </p:pic>
    </p:spTree>
    <p:extLst>
      <p:ext uri="{BB962C8B-B14F-4D97-AF65-F5344CB8AC3E}">
        <p14:creationId xmlns:p14="http://schemas.microsoft.com/office/powerpoint/2010/main" val="261661886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2DF065-53DD-484F-8622-2396530A51DB}"/>
              </a:ext>
            </a:extLst>
          </p:cNvPr>
          <p:cNvPicPr>
            <a:picLocks noChangeAspect="1"/>
          </p:cNvPicPr>
          <p:nvPr/>
        </p:nvPicPr>
        <p:blipFill>
          <a:blip r:embed="rId2"/>
          <a:stretch>
            <a:fillRect/>
          </a:stretch>
        </p:blipFill>
        <p:spPr>
          <a:xfrm>
            <a:off x="1170887" y="518706"/>
            <a:ext cx="9850225" cy="5820587"/>
          </a:xfrm>
          <a:prstGeom prst="rect">
            <a:avLst/>
          </a:prstGeom>
        </p:spPr>
      </p:pic>
    </p:spTree>
    <p:extLst>
      <p:ext uri="{BB962C8B-B14F-4D97-AF65-F5344CB8AC3E}">
        <p14:creationId xmlns:p14="http://schemas.microsoft.com/office/powerpoint/2010/main" val="283876811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B48ACA-A0F5-4EDA-95E1-5AB61AE12525}"/>
              </a:ext>
            </a:extLst>
          </p:cNvPr>
          <p:cNvPicPr>
            <a:picLocks noChangeAspect="1"/>
          </p:cNvPicPr>
          <p:nvPr/>
        </p:nvPicPr>
        <p:blipFill>
          <a:blip r:embed="rId2"/>
          <a:stretch>
            <a:fillRect/>
          </a:stretch>
        </p:blipFill>
        <p:spPr>
          <a:xfrm>
            <a:off x="469125" y="0"/>
            <a:ext cx="11253750" cy="6858000"/>
          </a:xfrm>
          <a:prstGeom prst="rect">
            <a:avLst/>
          </a:prstGeom>
        </p:spPr>
      </p:pic>
    </p:spTree>
    <p:extLst>
      <p:ext uri="{BB962C8B-B14F-4D97-AF65-F5344CB8AC3E}">
        <p14:creationId xmlns:p14="http://schemas.microsoft.com/office/powerpoint/2010/main" val="330063653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9B91AB-135E-44DF-90CD-F661A30A4C26}"/>
              </a:ext>
            </a:extLst>
          </p:cNvPr>
          <p:cNvPicPr>
            <a:picLocks noChangeAspect="1"/>
          </p:cNvPicPr>
          <p:nvPr/>
        </p:nvPicPr>
        <p:blipFill>
          <a:blip r:embed="rId2"/>
          <a:stretch>
            <a:fillRect/>
          </a:stretch>
        </p:blipFill>
        <p:spPr>
          <a:xfrm>
            <a:off x="992131" y="0"/>
            <a:ext cx="10207737" cy="6858000"/>
          </a:xfrm>
          <a:prstGeom prst="rect">
            <a:avLst/>
          </a:prstGeom>
        </p:spPr>
      </p:pic>
    </p:spTree>
    <p:extLst>
      <p:ext uri="{BB962C8B-B14F-4D97-AF65-F5344CB8AC3E}">
        <p14:creationId xmlns:p14="http://schemas.microsoft.com/office/powerpoint/2010/main" val="341005151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E6C5210-B43E-4092-A353-04B5F3551887}"/>
              </a:ext>
            </a:extLst>
          </p:cNvPr>
          <p:cNvPicPr>
            <a:picLocks noChangeAspect="1"/>
          </p:cNvPicPr>
          <p:nvPr/>
        </p:nvPicPr>
        <p:blipFill>
          <a:blip r:embed="rId2"/>
          <a:stretch>
            <a:fillRect/>
          </a:stretch>
        </p:blipFill>
        <p:spPr>
          <a:xfrm>
            <a:off x="203965" y="814022"/>
            <a:ext cx="11784070" cy="5229955"/>
          </a:xfrm>
          <a:prstGeom prst="rect">
            <a:avLst/>
          </a:prstGeom>
        </p:spPr>
      </p:pic>
    </p:spTree>
    <p:extLst>
      <p:ext uri="{BB962C8B-B14F-4D97-AF65-F5344CB8AC3E}">
        <p14:creationId xmlns:p14="http://schemas.microsoft.com/office/powerpoint/2010/main" val="32088850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EA07D3-4E34-48DE-B5F3-7EC5AFBBB735}"/>
              </a:ext>
            </a:extLst>
          </p:cNvPr>
          <p:cNvPicPr>
            <a:picLocks noChangeAspect="1"/>
          </p:cNvPicPr>
          <p:nvPr/>
        </p:nvPicPr>
        <p:blipFill>
          <a:blip r:embed="rId2"/>
          <a:stretch>
            <a:fillRect/>
          </a:stretch>
        </p:blipFill>
        <p:spPr>
          <a:xfrm>
            <a:off x="544748" y="250773"/>
            <a:ext cx="10270483" cy="6117297"/>
          </a:xfrm>
          <a:prstGeom prst="rect">
            <a:avLst/>
          </a:prstGeom>
        </p:spPr>
      </p:pic>
    </p:spTree>
    <p:extLst>
      <p:ext uri="{BB962C8B-B14F-4D97-AF65-F5344CB8AC3E}">
        <p14:creationId xmlns:p14="http://schemas.microsoft.com/office/powerpoint/2010/main" val="66901584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552425-58B8-40B3-AE12-1AC59BE07DEC}"/>
              </a:ext>
            </a:extLst>
          </p:cNvPr>
          <p:cNvPicPr>
            <a:picLocks noChangeAspect="1"/>
          </p:cNvPicPr>
          <p:nvPr/>
        </p:nvPicPr>
        <p:blipFill>
          <a:blip r:embed="rId2"/>
          <a:stretch>
            <a:fillRect/>
          </a:stretch>
        </p:blipFill>
        <p:spPr>
          <a:xfrm>
            <a:off x="0" y="352438"/>
            <a:ext cx="12192000" cy="6153124"/>
          </a:xfrm>
          <a:prstGeom prst="rect">
            <a:avLst/>
          </a:prstGeom>
        </p:spPr>
      </p:pic>
    </p:spTree>
    <p:extLst>
      <p:ext uri="{BB962C8B-B14F-4D97-AF65-F5344CB8AC3E}">
        <p14:creationId xmlns:p14="http://schemas.microsoft.com/office/powerpoint/2010/main" val="403032874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902C87-CE0D-45C6-8A47-7410364275C6}"/>
              </a:ext>
            </a:extLst>
          </p:cNvPr>
          <p:cNvPicPr>
            <a:picLocks noChangeAspect="1"/>
          </p:cNvPicPr>
          <p:nvPr/>
        </p:nvPicPr>
        <p:blipFill>
          <a:blip r:embed="rId2"/>
          <a:stretch>
            <a:fillRect/>
          </a:stretch>
        </p:blipFill>
        <p:spPr>
          <a:xfrm>
            <a:off x="0" y="738112"/>
            <a:ext cx="12192000" cy="5381776"/>
          </a:xfrm>
          <a:prstGeom prst="rect">
            <a:avLst/>
          </a:prstGeom>
        </p:spPr>
      </p:pic>
    </p:spTree>
    <p:extLst>
      <p:ext uri="{BB962C8B-B14F-4D97-AF65-F5344CB8AC3E}">
        <p14:creationId xmlns:p14="http://schemas.microsoft.com/office/powerpoint/2010/main" val="297947527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31E89B-48C2-4D04-A81E-6A42033237D9}"/>
              </a:ext>
            </a:extLst>
          </p:cNvPr>
          <p:cNvPicPr>
            <a:picLocks noChangeAspect="1"/>
          </p:cNvPicPr>
          <p:nvPr/>
        </p:nvPicPr>
        <p:blipFill>
          <a:blip r:embed="rId2"/>
          <a:stretch>
            <a:fillRect/>
          </a:stretch>
        </p:blipFill>
        <p:spPr>
          <a:xfrm>
            <a:off x="0" y="516758"/>
            <a:ext cx="12192000" cy="5824483"/>
          </a:xfrm>
          <a:prstGeom prst="rect">
            <a:avLst/>
          </a:prstGeom>
        </p:spPr>
      </p:pic>
    </p:spTree>
    <p:extLst>
      <p:ext uri="{BB962C8B-B14F-4D97-AF65-F5344CB8AC3E}">
        <p14:creationId xmlns:p14="http://schemas.microsoft.com/office/powerpoint/2010/main" val="37050753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43BB58-AE15-46BD-86D1-C02EDFB98A69}"/>
              </a:ext>
            </a:extLst>
          </p:cNvPr>
          <p:cNvPicPr>
            <a:picLocks noChangeAspect="1"/>
          </p:cNvPicPr>
          <p:nvPr/>
        </p:nvPicPr>
        <p:blipFill>
          <a:blip r:embed="rId2"/>
          <a:stretch>
            <a:fillRect/>
          </a:stretch>
        </p:blipFill>
        <p:spPr>
          <a:xfrm>
            <a:off x="0" y="323114"/>
            <a:ext cx="12192000" cy="6211772"/>
          </a:xfrm>
          <a:prstGeom prst="rect">
            <a:avLst/>
          </a:prstGeom>
        </p:spPr>
      </p:pic>
    </p:spTree>
    <p:extLst>
      <p:ext uri="{BB962C8B-B14F-4D97-AF65-F5344CB8AC3E}">
        <p14:creationId xmlns:p14="http://schemas.microsoft.com/office/powerpoint/2010/main" val="245250543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3EA5844-C841-457F-A485-26A0ACF4E87D}"/>
              </a:ext>
            </a:extLst>
          </p:cNvPr>
          <p:cNvPicPr>
            <a:picLocks noChangeAspect="1"/>
          </p:cNvPicPr>
          <p:nvPr/>
        </p:nvPicPr>
        <p:blipFill>
          <a:blip r:embed="rId2"/>
          <a:stretch>
            <a:fillRect/>
          </a:stretch>
        </p:blipFill>
        <p:spPr>
          <a:xfrm>
            <a:off x="0" y="680378"/>
            <a:ext cx="12192000" cy="5497244"/>
          </a:xfrm>
          <a:prstGeom prst="rect">
            <a:avLst/>
          </a:prstGeom>
        </p:spPr>
      </p:pic>
    </p:spTree>
    <p:extLst>
      <p:ext uri="{BB962C8B-B14F-4D97-AF65-F5344CB8AC3E}">
        <p14:creationId xmlns:p14="http://schemas.microsoft.com/office/powerpoint/2010/main" val="308952916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4770E6-27E1-410B-A078-9F45CA749E1A}"/>
              </a:ext>
            </a:extLst>
          </p:cNvPr>
          <p:cNvPicPr>
            <a:picLocks noChangeAspect="1"/>
          </p:cNvPicPr>
          <p:nvPr/>
        </p:nvPicPr>
        <p:blipFill>
          <a:blip r:embed="rId2"/>
          <a:stretch>
            <a:fillRect/>
          </a:stretch>
        </p:blipFill>
        <p:spPr>
          <a:xfrm>
            <a:off x="1061335" y="742575"/>
            <a:ext cx="10069330" cy="5372850"/>
          </a:xfrm>
          <a:prstGeom prst="rect">
            <a:avLst/>
          </a:prstGeom>
        </p:spPr>
      </p:pic>
    </p:spTree>
    <p:extLst>
      <p:ext uri="{BB962C8B-B14F-4D97-AF65-F5344CB8AC3E}">
        <p14:creationId xmlns:p14="http://schemas.microsoft.com/office/powerpoint/2010/main" val="151345337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5216E0-826C-4727-A12C-94E2EA6685CF}"/>
              </a:ext>
            </a:extLst>
          </p:cNvPr>
          <p:cNvPicPr>
            <a:picLocks noChangeAspect="1"/>
          </p:cNvPicPr>
          <p:nvPr/>
        </p:nvPicPr>
        <p:blipFill>
          <a:blip r:embed="rId2"/>
          <a:stretch>
            <a:fillRect/>
          </a:stretch>
        </p:blipFill>
        <p:spPr>
          <a:xfrm>
            <a:off x="37983" y="0"/>
            <a:ext cx="12116034" cy="6858000"/>
          </a:xfrm>
          <a:prstGeom prst="rect">
            <a:avLst/>
          </a:prstGeom>
        </p:spPr>
      </p:pic>
    </p:spTree>
    <p:extLst>
      <p:ext uri="{BB962C8B-B14F-4D97-AF65-F5344CB8AC3E}">
        <p14:creationId xmlns:p14="http://schemas.microsoft.com/office/powerpoint/2010/main" val="319541107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DA8A3E-59D0-45DA-B832-506ADD348CC6}"/>
              </a:ext>
            </a:extLst>
          </p:cNvPr>
          <p:cNvPicPr>
            <a:picLocks noChangeAspect="1"/>
          </p:cNvPicPr>
          <p:nvPr/>
        </p:nvPicPr>
        <p:blipFill>
          <a:blip r:embed="rId2"/>
          <a:stretch>
            <a:fillRect/>
          </a:stretch>
        </p:blipFill>
        <p:spPr>
          <a:xfrm>
            <a:off x="208726" y="205038"/>
            <a:ext cx="11774543" cy="4763165"/>
          </a:xfrm>
          <a:prstGeom prst="rect">
            <a:avLst/>
          </a:prstGeom>
        </p:spPr>
      </p:pic>
      <p:sp>
        <p:nvSpPr>
          <p:cNvPr id="5" name="TextBox 4">
            <a:extLst>
              <a:ext uri="{FF2B5EF4-FFF2-40B4-BE49-F238E27FC236}">
                <a16:creationId xmlns:a16="http://schemas.microsoft.com/office/drawing/2014/main" id="{CDD78146-BECB-4442-B2A6-8746EFA40BD8}"/>
              </a:ext>
            </a:extLst>
          </p:cNvPr>
          <p:cNvSpPr txBox="1"/>
          <p:nvPr/>
        </p:nvSpPr>
        <p:spPr>
          <a:xfrm>
            <a:off x="290146" y="4383697"/>
            <a:ext cx="6128239" cy="2308324"/>
          </a:xfrm>
          <a:prstGeom prst="rect">
            <a:avLst/>
          </a:prstGeom>
          <a:noFill/>
        </p:spPr>
        <p:txBody>
          <a:bodyPr wrap="square">
            <a:spAutoFit/>
          </a:bodyPr>
          <a:lstStyle/>
          <a:p>
            <a:pPr algn="l"/>
            <a:r>
              <a:rPr lang="en-US" b="0" i="0" dirty="0">
                <a:solidFill>
                  <a:srgbClr val="BDC1C6"/>
                </a:solidFill>
                <a:effectLst/>
                <a:highlight>
                  <a:srgbClr val="FFFF00"/>
                </a:highlight>
                <a:latin typeface="arial" panose="020B0604020202020204" pitchFamily="34" charset="0"/>
              </a:rPr>
              <a:t>AWS Snowball is </a:t>
            </a:r>
            <a:r>
              <a:rPr lang="en-US" b="1" i="0" dirty="0">
                <a:solidFill>
                  <a:srgbClr val="BDC1C6"/>
                </a:solidFill>
                <a:effectLst/>
                <a:highlight>
                  <a:srgbClr val="FFFF00"/>
                </a:highlight>
                <a:latin typeface="arial" panose="020B0604020202020204" pitchFamily="34" charset="0"/>
              </a:rPr>
              <a:t>a service that provides secure, rugged devices, so you can bring AWS computing and storage capabilities to your edge environments, and transfer data into and out of AWS</a:t>
            </a:r>
            <a:r>
              <a:rPr lang="en-US" b="0" i="0" dirty="0">
                <a:solidFill>
                  <a:srgbClr val="BDC1C6"/>
                </a:solidFill>
                <a:effectLst/>
                <a:highlight>
                  <a:srgbClr val="FFFF00"/>
                </a:highlight>
                <a:latin typeface="arial" panose="020B0604020202020204" pitchFamily="34" charset="0"/>
              </a:rPr>
              <a:t>. Those rugged devices are commonly referred to as AWS Snowball or AWS Snowball Edge devices.</a:t>
            </a:r>
          </a:p>
          <a:p>
            <a:br>
              <a:rPr lang="en-US" b="0" i="0" dirty="0">
                <a:solidFill>
                  <a:srgbClr val="BDC1C6"/>
                </a:solidFill>
                <a:effectLst/>
                <a:highlight>
                  <a:srgbClr val="FFFF00"/>
                </a:highlight>
                <a:latin typeface="arial" panose="020B0604020202020204" pitchFamily="34" charset="0"/>
              </a:rPr>
            </a:br>
            <a:endParaRPr lang="en-US" dirty="0">
              <a:highlight>
                <a:srgbClr val="FFFF00"/>
              </a:highlight>
            </a:endParaRPr>
          </a:p>
        </p:txBody>
      </p:sp>
      <p:pic>
        <p:nvPicPr>
          <p:cNvPr id="7" name="Picture 6">
            <a:extLst>
              <a:ext uri="{FF2B5EF4-FFF2-40B4-BE49-F238E27FC236}">
                <a16:creationId xmlns:a16="http://schemas.microsoft.com/office/drawing/2014/main" id="{F2B40C29-FFF8-4C71-A701-B8C705B6157E}"/>
              </a:ext>
            </a:extLst>
          </p:cNvPr>
          <p:cNvPicPr>
            <a:picLocks noChangeAspect="1"/>
          </p:cNvPicPr>
          <p:nvPr/>
        </p:nvPicPr>
        <p:blipFill>
          <a:blip r:embed="rId3"/>
          <a:stretch>
            <a:fillRect/>
          </a:stretch>
        </p:blipFill>
        <p:spPr>
          <a:xfrm>
            <a:off x="5914239" y="1960759"/>
            <a:ext cx="6277761" cy="3715600"/>
          </a:xfrm>
          <a:prstGeom prst="rect">
            <a:avLst/>
          </a:prstGeom>
        </p:spPr>
      </p:pic>
    </p:spTree>
    <p:extLst>
      <p:ext uri="{BB962C8B-B14F-4D97-AF65-F5344CB8AC3E}">
        <p14:creationId xmlns:p14="http://schemas.microsoft.com/office/powerpoint/2010/main" val="185524818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35FE1F-E42B-4303-ACAE-AC8E42AC8AD7}"/>
              </a:ext>
            </a:extLst>
          </p:cNvPr>
          <p:cNvPicPr>
            <a:picLocks noChangeAspect="1"/>
          </p:cNvPicPr>
          <p:nvPr/>
        </p:nvPicPr>
        <p:blipFill>
          <a:blip r:embed="rId2"/>
          <a:stretch>
            <a:fillRect/>
          </a:stretch>
        </p:blipFill>
        <p:spPr>
          <a:xfrm>
            <a:off x="291409" y="132770"/>
            <a:ext cx="8145012" cy="3057952"/>
          </a:xfrm>
          <a:prstGeom prst="rect">
            <a:avLst/>
          </a:prstGeom>
        </p:spPr>
      </p:pic>
      <p:pic>
        <p:nvPicPr>
          <p:cNvPr id="5" name="Picture 4">
            <a:extLst>
              <a:ext uri="{FF2B5EF4-FFF2-40B4-BE49-F238E27FC236}">
                <a16:creationId xmlns:a16="http://schemas.microsoft.com/office/drawing/2014/main" id="{692DB36C-B182-4760-880A-4035153A971B}"/>
              </a:ext>
            </a:extLst>
          </p:cNvPr>
          <p:cNvPicPr>
            <a:picLocks noChangeAspect="1"/>
          </p:cNvPicPr>
          <p:nvPr/>
        </p:nvPicPr>
        <p:blipFill>
          <a:blip r:embed="rId3"/>
          <a:stretch>
            <a:fillRect/>
          </a:stretch>
        </p:blipFill>
        <p:spPr>
          <a:xfrm>
            <a:off x="3310017" y="1933255"/>
            <a:ext cx="8580144" cy="4542926"/>
          </a:xfrm>
          <a:prstGeom prst="rect">
            <a:avLst/>
          </a:prstGeom>
        </p:spPr>
      </p:pic>
    </p:spTree>
    <p:extLst>
      <p:ext uri="{BB962C8B-B14F-4D97-AF65-F5344CB8AC3E}">
        <p14:creationId xmlns:p14="http://schemas.microsoft.com/office/powerpoint/2010/main" val="326737418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CC205B-BA12-471D-BA46-FC1B36D0D364}"/>
              </a:ext>
            </a:extLst>
          </p:cNvPr>
          <p:cNvPicPr>
            <a:picLocks noChangeAspect="1"/>
          </p:cNvPicPr>
          <p:nvPr/>
        </p:nvPicPr>
        <p:blipFill>
          <a:blip r:embed="rId2"/>
          <a:stretch>
            <a:fillRect/>
          </a:stretch>
        </p:blipFill>
        <p:spPr>
          <a:xfrm>
            <a:off x="898174" y="382243"/>
            <a:ext cx="8897592" cy="3953427"/>
          </a:xfrm>
          <a:prstGeom prst="rect">
            <a:avLst/>
          </a:prstGeom>
        </p:spPr>
      </p:pic>
      <p:pic>
        <p:nvPicPr>
          <p:cNvPr id="5" name="Picture 4">
            <a:extLst>
              <a:ext uri="{FF2B5EF4-FFF2-40B4-BE49-F238E27FC236}">
                <a16:creationId xmlns:a16="http://schemas.microsoft.com/office/drawing/2014/main" id="{4A7F367F-6134-41B0-A2D4-3D17AB9AC714}"/>
              </a:ext>
            </a:extLst>
          </p:cNvPr>
          <p:cNvPicPr>
            <a:picLocks noChangeAspect="1"/>
          </p:cNvPicPr>
          <p:nvPr/>
        </p:nvPicPr>
        <p:blipFill>
          <a:blip r:embed="rId3"/>
          <a:stretch>
            <a:fillRect/>
          </a:stretch>
        </p:blipFill>
        <p:spPr>
          <a:xfrm>
            <a:off x="3901536" y="1668509"/>
            <a:ext cx="8202170" cy="4163006"/>
          </a:xfrm>
          <a:prstGeom prst="rect">
            <a:avLst/>
          </a:prstGeom>
        </p:spPr>
      </p:pic>
    </p:spTree>
    <p:extLst>
      <p:ext uri="{BB962C8B-B14F-4D97-AF65-F5344CB8AC3E}">
        <p14:creationId xmlns:p14="http://schemas.microsoft.com/office/powerpoint/2010/main" val="1039254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41B0D6F-CD71-4D17-A63F-C8701BF2ED41}"/>
              </a:ext>
            </a:extLst>
          </p:cNvPr>
          <p:cNvPicPr>
            <a:picLocks noChangeAspect="1"/>
          </p:cNvPicPr>
          <p:nvPr/>
        </p:nvPicPr>
        <p:blipFill>
          <a:blip r:embed="rId2"/>
          <a:stretch>
            <a:fillRect/>
          </a:stretch>
        </p:blipFill>
        <p:spPr>
          <a:xfrm>
            <a:off x="643467" y="757258"/>
            <a:ext cx="10905066" cy="5343483"/>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549826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9417F3-4BA8-4978-9AB0-63F28EC87405}"/>
              </a:ext>
            </a:extLst>
          </p:cNvPr>
          <p:cNvPicPr>
            <a:picLocks noChangeAspect="1"/>
          </p:cNvPicPr>
          <p:nvPr/>
        </p:nvPicPr>
        <p:blipFill>
          <a:blip r:embed="rId2"/>
          <a:stretch>
            <a:fillRect/>
          </a:stretch>
        </p:blipFill>
        <p:spPr>
          <a:xfrm>
            <a:off x="0" y="96856"/>
            <a:ext cx="8716591" cy="4563112"/>
          </a:xfrm>
          <a:prstGeom prst="rect">
            <a:avLst/>
          </a:prstGeom>
        </p:spPr>
      </p:pic>
    </p:spTree>
    <p:extLst>
      <p:ext uri="{BB962C8B-B14F-4D97-AF65-F5344CB8AC3E}">
        <p14:creationId xmlns:p14="http://schemas.microsoft.com/office/powerpoint/2010/main" val="67748781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1CB7717-F384-4C81-A0F9-240A26E2A539}"/>
              </a:ext>
            </a:extLst>
          </p:cNvPr>
          <p:cNvPicPr>
            <a:picLocks noChangeAspect="1"/>
          </p:cNvPicPr>
          <p:nvPr/>
        </p:nvPicPr>
        <p:blipFill>
          <a:blip r:embed="rId2"/>
          <a:stretch>
            <a:fillRect/>
          </a:stretch>
        </p:blipFill>
        <p:spPr>
          <a:xfrm>
            <a:off x="325387" y="144896"/>
            <a:ext cx="9926435" cy="5887272"/>
          </a:xfrm>
          <a:prstGeom prst="rect">
            <a:avLst/>
          </a:prstGeom>
        </p:spPr>
      </p:pic>
    </p:spTree>
    <p:extLst>
      <p:ext uri="{BB962C8B-B14F-4D97-AF65-F5344CB8AC3E}">
        <p14:creationId xmlns:p14="http://schemas.microsoft.com/office/powerpoint/2010/main" val="2704289596"/>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50FC9F-899D-4675-A41C-9AB2A8F16B0A}"/>
              </a:ext>
            </a:extLst>
          </p:cNvPr>
          <p:cNvPicPr>
            <a:picLocks noChangeAspect="1"/>
          </p:cNvPicPr>
          <p:nvPr/>
        </p:nvPicPr>
        <p:blipFill>
          <a:blip r:embed="rId2"/>
          <a:stretch>
            <a:fillRect/>
          </a:stretch>
        </p:blipFill>
        <p:spPr>
          <a:xfrm>
            <a:off x="226828" y="270678"/>
            <a:ext cx="7964011" cy="3982006"/>
          </a:xfrm>
          <a:prstGeom prst="rect">
            <a:avLst/>
          </a:prstGeom>
        </p:spPr>
      </p:pic>
    </p:spTree>
    <p:extLst>
      <p:ext uri="{BB962C8B-B14F-4D97-AF65-F5344CB8AC3E}">
        <p14:creationId xmlns:p14="http://schemas.microsoft.com/office/powerpoint/2010/main" val="250582491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E1C79C-9CDC-4F94-B7EC-66E1585FEF1B}"/>
              </a:ext>
            </a:extLst>
          </p:cNvPr>
          <p:cNvPicPr>
            <a:picLocks noChangeAspect="1"/>
          </p:cNvPicPr>
          <p:nvPr/>
        </p:nvPicPr>
        <p:blipFill>
          <a:blip r:embed="rId2"/>
          <a:stretch>
            <a:fillRect/>
          </a:stretch>
        </p:blipFill>
        <p:spPr>
          <a:xfrm>
            <a:off x="1642441" y="1585655"/>
            <a:ext cx="8907118" cy="3686689"/>
          </a:xfrm>
          <a:prstGeom prst="rect">
            <a:avLst/>
          </a:prstGeom>
        </p:spPr>
      </p:pic>
    </p:spTree>
    <p:extLst>
      <p:ext uri="{BB962C8B-B14F-4D97-AF65-F5344CB8AC3E}">
        <p14:creationId xmlns:p14="http://schemas.microsoft.com/office/powerpoint/2010/main" val="265831834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22888D-AEEF-472E-9B9D-BD3491E9F29D}"/>
              </a:ext>
            </a:extLst>
          </p:cNvPr>
          <p:cNvPicPr>
            <a:picLocks noChangeAspect="1"/>
          </p:cNvPicPr>
          <p:nvPr/>
        </p:nvPicPr>
        <p:blipFill>
          <a:blip r:embed="rId2"/>
          <a:stretch>
            <a:fillRect/>
          </a:stretch>
        </p:blipFill>
        <p:spPr>
          <a:xfrm>
            <a:off x="827940" y="975970"/>
            <a:ext cx="10536120" cy="4906060"/>
          </a:xfrm>
          <a:prstGeom prst="rect">
            <a:avLst/>
          </a:prstGeom>
        </p:spPr>
      </p:pic>
    </p:spTree>
    <p:extLst>
      <p:ext uri="{BB962C8B-B14F-4D97-AF65-F5344CB8AC3E}">
        <p14:creationId xmlns:p14="http://schemas.microsoft.com/office/powerpoint/2010/main" val="289092222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310293-7C6D-4581-8AF3-CF1DEEB7A6C0}"/>
              </a:ext>
            </a:extLst>
          </p:cNvPr>
          <p:cNvPicPr>
            <a:picLocks noChangeAspect="1"/>
          </p:cNvPicPr>
          <p:nvPr/>
        </p:nvPicPr>
        <p:blipFill>
          <a:blip r:embed="rId2"/>
          <a:stretch>
            <a:fillRect/>
          </a:stretch>
        </p:blipFill>
        <p:spPr>
          <a:xfrm>
            <a:off x="362343" y="303416"/>
            <a:ext cx="7440063" cy="3858163"/>
          </a:xfrm>
          <a:prstGeom prst="rect">
            <a:avLst/>
          </a:prstGeom>
        </p:spPr>
      </p:pic>
      <p:pic>
        <p:nvPicPr>
          <p:cNvPr id="5" name="Picture 4">
            <a:extLst>
              <a:ext uri="{FF2B5EF4-FFF2-40B4-BE49-F238E27FC236}">
                <a16:creationId xmlns:a16="http://schemas.microsoft.com/office/drawing/2014/main" id="{7E8F0317-0833-4B70-A4A6-D7CFF94B4262}"/>
              </a:ext>
            </a:extLst>
          </p:cNvPr>
          <p:cNvPicPr>
            <a:picLocks noChangeAspect="1"/>
          </p:cNvPicPr>
          <p:nvPr/>
        </p:nvPicPr>
        <p:blipFill>
          <a:blip r:embed="rId3"/>
          <a:stretch>
            <a:fillRect/>
          </a:stretch>
        </p:blipFill>
        <p:spPr>
          <a:xfrm>
            <a:off x="2880932" y="2415522"/>
            <a:ext cx="6897063" cy="2591162"/>
          </a:xfrm>
          <a:prstGeom prst="rect">
            <a:avLst/>
          </a:prstGeom>
        </p:spPr>
      </p:pic>
    </p:spTree>
    <p:extLst>
      <p:ext uri="{BB962C8B-B14F-4D97-AF65-F5344CB8AC3E}">
        <p14:creationId xmlns:p14="http://schemas.microsoft.com/office/powerpoint/2010/main" val="388800473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295765-EFAA-45DD-8BE7-9D12E992918B}"/>
              </a:ext>
            </a:extLst>
          </p:cNvPr>
          <p:cNvPicPr>
            <a:picLocks noChangeAspect="1"/>
          </p:cNvPicPr>
          <p:nvPr/>
        </p:nvPicPr>
        <p:blipFill>
          <a:blip r:embed="rId2"/>
          <a:stretch>
            <a:fillRect/>
          </a:stretch>
        </p:blipFill>
        <p:spPr>
          <a:xfrm>
            <a:off x="714689" y="434438"/>
            <a:ext cx="8564170" cy="3829584"/>
          </a:xfrm>
          <a:prstGeom prst="rect">
            <a:avLst/>
          </a:prstGeom>
        </p:spPr>
      </p:pic>
      <p:pic>
        <p:nvPicPr>
          <p:cNvPr id="5" name="Picture 4">
            <a:extLst>
              <a:ext uri="{FF2B5EF4-FFF2-40B4-BE49-F238E27FC236}">
                <a16:creationId xmlns:a16="http://schemas.microsoft.com/office/drawing/2014/main" id="{348FA3F9-8C0A-4FC4-BA3B-5C6873D6FF62}"/>
              </a:ext>
            </a:extLst>
          </p:cNvPr>
          <p:cNvPicPr>
            <a:picLocks noChangeAspect="1"/>
          </p:cNvPicPr>
          <p:nvPr/>
        </p:nvPicPr>
        <p:blipFill>
          <a:blip r:embed="rId3"/>
          <a:stretch>
            <a:fillRect/>
          </a:stretch>
        </p:blipFill>
        <p:spPr>
          <a:xfrm>
            <a:off x="3932261" y="2727346"/>
            <a:ext cx="7887801" cy="3696216"/>
          </a:xfrm>
          <a:prstGeom prst="rect">
            <a:avLst/>
          </a:prstGeom>
        </p:spPr>
      </p:pic>
    </p:spTree>
    <p:extLst>
      <p:ext uri="{BB962C8B-B14F-4D97-AF65-F5344CB8AC3E}">
        <p14:creationId xmlns:p14="http://schemas.microsoft.com/office/powerpoint/2010/main" val="104574313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AC0027-6275-4D02-8AA2-DFF5DAEED078}"/>
              </a:ext>
            </a:extLst>
          </p:cNvPr>
          <p:cNvPicPr>
            <a:picLocks noChangeAspect="1"/>
          </p:cNvPicPr>
          <p:nvPr/>
        </p:nvPicPr>
        <p:blipFill>
          <a:blip r:embed="rId2"/>
          <a:stretch>
            <a:fillRect/>
          </a:stretch>
        </p:blipFill>
        <p:spPr>
          <a:xfrm>
            <a:off x="1143242" y="777523"/>
            <a:ext cx="8154538" cy="4077269"/>
          </a:xfrm>
          <a:prstGeom prst="rect">
            <a:avLst/>
          </a:prstGeom>
        </p:spPr>
      </p:pic>
    </p:spTree>
    <p:extLst>
      <p:ext uri="{BB962C8B-B14F-4D97-AF65-F5344CB8AC3E}">
        <p14:creationId xmlns:p14="http://schemas.microsoft.com/office/powerpoint/2010/main" val="10433675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DBBF14-AC4F-4CE5-AB9D-02561852031E}"/>
              </a:ext>
            </a:extLst>
          </p:cNvPr>
          <p:cNvPicPr>
            <a:picLocks noChangeAspect="1"/>
          </p:cNvPicPr>
          <p:nvPr/>
        </p:nvPicPr>
        <p:blipFill>
          <a:blip r:embed="rId2"/>
          <a:stretch>
            <a:fillRect/>
          </a:stretch>
        </p:blipFill>
        <p:spPr>
          <a:xfrm>
            <a:off x="219988" y="206743"/>
            <a:ext cx="8697539" cy="3915321"/>
          </a:xfrm>
          <a:prstGeom prst="rect">
            <a:avLst/>
          </a:prstGeom>
        </p:spPr>
      </p:pic>
      <p:pic>
        <p:nvPicPr>
          <p:cNvPr id="5" name="Picture 4">
            <a:extLst>
              <a:ext uri="{FF2B5EF4-FFF2-40B4-BE49-F238E27FC236}">
                <a16:creationId xmlns:a16="http://schemas.microsoft.com/office/drawing/2014/main" id="{88FE8D0B-6E91-47CD-9C5B-0BCD9F8EB59A}"/>
              </a:ext>
            </a:extLst>
          </p:cNvPr>
          <p:cNvPicPr>
            <a:picLocks noChangeAspect="1"/>
          </p:cNvPicPr>
          <p:nvPr/>
        </p:nvPicPr>
        <p:blipFill>
          <a:blip r:embed="rId3"/>
          <a:stretch>
            <a:fillRect/>
          </a:stretch>
        </p:blipFill>
        <p:spPr>
          <a:xfrm>
            <a:off x="3480629" y="2164403"/>
            <a:ext cx="7954485" cy="4134427"/>
          </a:xfrm>
          <a:prstGeom prst="rect">
            <a:avLst/>
          </a:prstGeom>
        </p:spPr>
      </p:pic>
    </p:spTree>
    <p:extLst>
      <p:ext uri="{BB962C8B-B14F-4D97-AF65-F5344CB8AC3E}">
        <p14:creationId xmlns:p14="http://schemas.microsoft.com/office/powerpoint/2010/main" val="166724118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445496-4442-48F6-AF81-D4FA9921E71B}"/>
              </a:ext>
            </a:extLst>
          </p:cNvPr>
          <p:cNvPicPr>
            <a:picLocks noChangeAspect="1"/>
          </p:cNvPicPr>
          <p:nvPr/>
        </p:nvPicPr>
        <p:blipFill>
          <a:blip r:embed="rId2"/>
          <a:stretch>
            <a:fillRect/>
          </a:stretch>
        </p:blipFill>
        <p:spPr>
          <a:xfrm>
            <a:off x="240244" y="197619"/>
            <a:ext cx="7392432" cy="3972479"/>
          </a:xfrm>
          <a:prstGeom prst="rect">
            <a:avLst/>
          </a:prstGeom>
        </p:spPr>
      </p:pic>
      <p:pic>
        <p:nvPicPr>
          <p:cNvPr id="5" name="Picture 4">
            <a:extLst>
              <a:ext uri="{FF2B5EF4-FFF2-40B4-BE49-F238E27FC236}">
                <a16:creationId xmlns:a16="http://schemas.microsoft.com/office/drawing/2014/main" id="{8712FA4B-2A55-4596-9C14-EAFE0DF42111}"/>
              </a:ext>
            </a:extLst>
          </p:cNvPr>
          <p:cNvPicPr>
            <a:picLocks noChangeAspect="1"/>
          </p:cNvPicPr>
          <p:nvPr/>
        </p:nvPicPr>
        <p:blipFill>
          <a:blip r:embed="rId3"/>
          <a:stretch>
            <a:fillRect/>
          </a:stretch>
        </p:blipFill>
        <p:spPr>
          <a:xfrm>
            <a:off x="2894302" y="2523001"/>
            <a:ext cx="9297698" cy="3829161"/>
          </a:xfrm>
          <a:prstGeom prst="rect">
            <a:avLst/>
          </a:prstGeom>
        </p:spPr>
      </p:pic>
    </p:spTree>
    <p:extLst>
      <p:ext uri="{BB962C8B-B14F-4D97-AF65-F5344CB8AC3E}">
        <p14:creationId xmlns:p14="http://schemas.microsoft.com/office/powerpoint/2010/main" val="880073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4F78FE-92E0-4AF4-AA49-87C7BDC8B012}"/>
              </a:ext>
            </a:extLst>
          </p:cNvPr>
          <p:cNvPicPr>
            <a:picLocks noChangeAspect="1"/>
          </p:cNvPicPr>
          <p:nvPr/>
        </p:nvPicPr>
        <p:blipFill>
          <a:blip r:embed="rId2"/>
          <a:stretch>
            <a:fillRect/>
          </a:stretch>
        </p:blipFill>
        <p:spPr>
          <a:xfrm>
            <a:off x="0" y="327837"/>
            <a:ext cx="12192000" cy="6202326"/>
          </a:xfrm>
          <a:prstGeom prst="rect">
            <a:avLst/>
          </a:prstGeom>
        </p:spPr>
      </p:pic>
    </p:spTree>
    <p:extLst>
      <p:ext uri="{BB962C8B-B14F-4D97-AF65-F5344CB8AC3E}">
        <p14:creationId xmlns:p14="http://schemas.microsoft.com/office/powerpoint/2010/main" val="385486467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9E8EE7-E567-4147-8063-742729262DDC}"/>
              </a:ext>
            </a:extLst>
          </p:cNvPr>
          <p:cNvPicPr>
            <a:picLocks noChangeAspect="1"/>
          </p:cNvPicPr>
          <p:nvPr/>
        </p:nvPicPr>
        <p:blipFill>
          <a:blip r:embed="rId2"/>
          <a:stretch>
            <a:fillRect/>
          </a:stretch>
        </p:blipFill>
        <p:spPr>
          <a:xfrm>
            <a:off x="382211" y="426187"/>
            <a:ext cx="10240804" cy="4429743"/>
          </a:xfrm>
          <a:prstGeom prst="rect">
            <a:avLst/>
          </a:prstGeom>
        </p:spPr>
      </p:pic>
    </p:spTree>
    <p:extLst>
      <p:ext uri="{BB962C8B-B14F-4D97-AF65-F5344CB8AC3E}">
        <p14:creationId xmlns:p14="http://schemas.microsoft.com/office/powerpoint/2010/main" val="93248790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B268EF-59F1-4751-BFCB-49F76457195D}"/>
              </a:ext>
            </a:extLst>
          </p:cNvPr>
          <p:cNvPicPr>
            <a:picLocks noChangeAspect="1"/>
          </p:cNvPicPr>
          <p:nvPr/>
        </p:nvPicPr>
        <p:blipFill>
          <a:blip r:embed="rId2"/>
          <a:stretch>
            <a:fillRect/>
          </a:stretch>
        </p:blipFill>
        <p:spPr>
          <a:xfrm>
            <a:off x="70581" y="259811"/>
            <a:ext cx="7906853" cy="4334480"/>
          </a:xfrm>
          <a:prstGeom prst="rect">
            <a:avLst/>
          </a:prstGeom>
        </p:spPr>
      </p:pic>
      <p:pic>
        <p:nvPicPr>
          <p:cNvPr id="5" name="Picture 4">
            <a:extLst>
              <a:ext uri="{FF2B5EF4-FFF2-40B4-BE49-F238E27FC236}">
                <a16:creationId xmlns:a16="http://schemas.microsoft.com/office/drawing/2014/main" id="{DA670D4D-0DE4-4DB2-A992-4C6D9E602109}"/>
              </a:ext>
            </a:extLst>
          </p:cNvPr>
          <p:cNvPicPr>
            <a:picLocks noChangeAspect="1"/>
          </p:cNvPicPr>
          <p:nvPr/>
        </p:nvPicPr>
        <p:blipFill>
          <a:blip r:embed="rId3"/>
          <a:stretch>
            <a:fillRect/>
          </a:stretch>
        </p:blipFill>
        <p:spPr>
          <a:xfrm>
            <a:off x="2570590" y="2621476"/>
            <a:ext cx="7906853" cy="1829055"/>
          </a:xfrm>
          <a:prstGeom prst="rect">
            <a:avLst/>
          </a:prstGeom>
        </p:spPr>
      </p:pic>
    </p:spTree>
    <p:extLst>
      <p:ext uri="{BB962C8B-B14F-4D97-AF65-F5344CB8AC3E}">
        <p14:creationId xmlns:p14="http://schemas.microsoft.com/office/powerpoint/2010/main" val="88432322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C029DB-5057-4657-AAC5-41FA18A00894}"/>
              </a:ext>
            </a:extLst>
          </p:cNvPr>
          <p:cNvPicPr>
            <a:picLocks noChangeAspect="1"/>
          </p:cNvPicPr>
          <p:nvPr/>
        </p:nvPicPr>
        <p:blipFill>
          <a:blip r:embed="rId2"/>
          <a:stretch>
            <a:fillRect/>
          </a:stretch>
        </p:blipFill>
        <p:spPr>
          <a:xfrm>
            <a:off x="1880599" y="1390365"/>
            <a:ext cx="8430802" cy="4077269"/>
          </a:xfrm>
          <a:prstGeom prst="rect">
            <a:avLst/>
          </a:prstGeom>
        </p:spPr>
      </p:pic>
    </p:spTree>
    <p:extLst>
      <p:ext uri="{BB962C8B-B14F-4D97-AF65-F5344CB8AC3E}">
        <p14:creationId xmlns:p14="http://schemas.microsoft.com/office/powerpoint/2010/main" val="136443142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83D0AD-4B77-4945-9097-28F56B43F34E}"/>
              </a:ext>
            </a:extLst>
          </p:cNvPr>
          <p:cNvPicPr>
            <a:picLocks noChangeAspect="1"/>
          </p:cNvPicPr>
          <p:nvPr/>
        </p:nvPicPr>
        <p:blipFill>
          <a:blip r:embed="rId2"/>
          <a:stretch>
            <a:fillRect/>
          </a:stretch>
        </p:blipFill>
        <p:spPr>
          <a:xfrm>
            <a:off x="92193" y="159112"/>
            <a:ext cx="10412278" cy="4010585"/>
          </a:xfrm>
          <a:prstGeom prst="rect">
            <a:avLst/>
          </a:prstGeom>
        </p:spPr>
      </p:pic>
    </p:spTree>
    <p:extLst>
      <p:ext uri="{BB962C8B-B14F-4D97-AF65-F5344CB8AC3E}">
        <p14:creationId xmlns:p14="http://schemas.microsoft.com/office/powerpoint/2010/main" val="373966014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2976D8-4311-4D39-A1B6-B66DAAC74F52}"/>
              </a:ext>
            </a:extLst>
          </p:cNvPr>
          <p:cNvPicPr>
            <a:picLocks noChangeAspect="1"/>
          </p:cNvPicPr>
          <p:nvPr/>
        </p:nvPicPr>
        <p:blipFill>
          <a:blip r:embed="rId2"/>
          <a:stretch>
            <a:fillRect/>
          </a:stretch>
        </p:blipFill>
        <p:spPr>
          <a:xfrm>
            <a:off x="1000817" y="749030"/>
            <a:ext cx="8945223" cy="3486637"/>
          </a:xfrm>
          <a:prstGeom prst="rect">
            <a:avLst/>
          </a:prstGeom>
        </p:spPr>
      </p:pic>
      <p:pic>
        <p:nvPicPr>
          <p:cNvPr id="5" name="Picture 4">
            <a:extLst>
              <a:ext uri="{FF2B5EF4-FFF2-40B4-BE49-F238E27FC236}">
                <a16:creationId xmlns:a16="http://schemas.microsoft.com/office/drawing/2014/main" id="{917E759E-A4DE-463B-8D88-EF9597A68947}"/>
              </a:ext>
            </a:extLst>
          </p:cNvPr>
          <p:cNvPicPr>
            <a:picLocks noChangeAspect="1"/>
          </p:cNvPicPr>
          <p:nvPr/>
        </p:nvPicPr>
        <p:blipFill>
          <a:blip r:embed="rId3"/>
          <a:stretch>
            <a:fillRect/>
          </a:stretch>
        </p:blipFill>
        <p:spPr>
          <a:xfrm>
            <a:off x="4192620" y="2686683"/>
            <a:ext cx="7635623" cy="3850303"/>
          </a:xfrm>
          <a:prstGeom prst="rect">
            <a:avLst/>
          </a:prstGeom>
        </p:spPr>
      </p:pic>
    </p:spTree>
    <p:extLst>
      <p:ext uri="{BB962C8B-B14F-4D97-AF65-F5344CB8AC3E}">
        <p14:creationId xmlns:p14="http://schemas.microsoft.com/office/powerpoint/2010/main" val="253310305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74C93A-FEAD-4437-97D6-5D8687C80C87}"/>
              </a:ext>
            </a:extLst>
          </p:cNvPr>
          <p:cNvPicPr>
            <a:picLocks noChangeAspect="1"/>
          </p:cNvPicPr>
          <p:nvPr/>
        </p:nvPicPr>
        <p:blipFill>
          <a:blip r:embed="rId2"/>
          <a:stretch>
            <a:fillRect/>
          </a:stretch>
        </p:blipFill>
        <p:spPr>
          <a:xfrm>
            <a:off x="398321" y="588798"/>
            <a:ext cx="9021434" cy="4115374"/>
          </a:xfrm>
          <a:prstGeom prst="rect">
            <a:avLst/>
          </a:prstGeom>
        </p:spPr>
      </p:pic>
      <p:pic>
        <p:nvPicPr>
          <p:cNvPr id="5" name="Picture 4">
            <a:extLst>
              <a:ext uri="{FF2B5EF4-FFF2-40B4-BE49-F238E27FC236}">
                <a16:creationId xmlns:a16="http://schemas.microsoft.com/office/drawing/2014/main" id="{A214FBF5-482E-48FA-A252-B0D51BD6214D}"/>
              </a:ext>
            </a:extLst>
          </p:cNvPr>
          <p:cNvPicPr>
            <a:picLocks noChangeAspect="1"/>
          </p:cNvPicPr>
          <p:nvPr/>
        </p:nvPicPr>
        <p:blipFill>
          <a:blip r:embed="rId3"/>
          <a:stretch>
            <a:fillRect/>
          </a:stretch>
        </p:blipFill>
        <p:spPr>
          <a:xfrm>
            <a:off x="4116845" y="2984669"/>
            <a:ext cx="7440063" cy="3439005"/>
          </a:xfrm>
          <a:prstGeom prst="rect">
            <a:avLst/>
          </a:prstGeom>
        </p:spPr>
      </p:pic>
    </p:spTree>
    <p:extLst>
      <p:ext uri="{BB962C8B-B14F-4D97-AF65-F5344CB8AC3E}">
        <p14:creationId xmlns:p14="http://schemas.microsoft.com/office/powerpoint/2010/main" val="15333354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2ECBD14-E187-4D5E-B7A2-1148E837D412}"/>
              </a:ext>
            </a:extLst>
          </p:cNvPr>
          <p:cNvPicPr>
            <a:picLocks noChangeAspect="1"/>
          </p:cNvPicPr>
          <p:nvPr/>
        </p:nvPicPr>
        <p:blipFill>
          <a:blip r:embed="rId2"/>
          <a:stretch>
            <a:fillRect/>
          </a:stretch>
        </p:blipFill>
        <p:spPr>
          <a:xfrm>
            <a:off x="1432861" y="1042654"/>
            <a:ext cx="9326277" cy="4772691"/>
          </a:xfrm>
          <a:prstGeom prst="rect">
            <a:avLst/>
          </a:prstGeom>
        </p:spPr>
      </p:pic>
      <p:sp>
        <p:nvSpPr>
          <p:cNvPr id="5" name="TextBox 4">
            <a:extLst>
              <a:ext uri="{FF2B5EF4-FFF2-40B4-BE49-F238E27FC236}">
                <a16:creationId xmlns:a16="http://schemas.microsoft.com/office/drawing/2014/main" id="{FEE3A937-DF24-4AFE-98E2-0454479605AC}"/>
              </a:ext>
            </a:extLst>
          </p:cNvPr>
          <p:cNvSpPr txBox="1"/>
          <p:nvPr/>
        </p:nvSpPr>
        <p:spPr>
          <a:xfrm>
            <a:off x="3549895" y="5630679"/>
            <a:ext cx="6097464" cy="369332"/>
          </a:xfrm>
          <a:prstGeom prst="rect">
            <a:avLst/>
          </a:prstGeom>
          <a:noFill/>
        </p:spPr>
        <p:txBody>
          <a:bodyPr wrap="square">
            <a:spAutoFit/>
          </a:bodyPr>
          <a:lstStyle/>
          <a:p>
            <a:r>
              <a:rPr lang="en-US" dirty="0"/>
              <a:t>https://youtu.be/4cIaF3uKsKg?t=4160</a:t>
            </a:r>
          </a:p>
        </p:txBody>
      </p:sp>
    </p:spTree>
    <p:extLst>
      <p:ext uri="{BB962C8B-B14F-4D97-AF65-F5344CB8AC3E}">
        <p14:creationId xmlns:p14="http://schemas.microsoft.com/office/powerpoint/2010/main" val="66016525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46304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96832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741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93A756-1DD5-43C5-8D49-7AFEA806CAAC}"/>
              </a:ext>
            </a:extLst>
          </p:cNvPr>
          <p:cNvPicPr>
            <a:picLocks noChangeAspect="1"/>
          </p:cNvPicPr>
          <p:nvPr/>
        </p:nvPicPr>
        <p:blipFill>
          <a:blip r:embed="rId2"/>
          <a:stretch>
            <a:fillRect/>
          </a:stretch>
        </p:blipFill>
        <p:spPr>
          <a:xfrm>
            <a:off x="0" y="165269"/>
            <a:ext cx="12192000" cy="6527462"/>
          </a:xfrm>
          <a:prstGeom prst="rect">
            <a:avLst/>
          </a:prstGeom>
        </p:spPr>
      </p:pic>
    </p:spTree>
    <p:extLst>
      <p:ext uri="{BB962C8B-B14F-4D97-AF65-F5344CB8AC3E}">
        <p14:creationId xmlns:p14="http://schemas.microsoft.com/office/powerpoint/2010/main" val="78927810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57307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375292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570798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4881377"/>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55196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3200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509510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6218379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44165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38488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446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687F34F-D0D9-4E68-B6D9-028CFBDDA5DC}"/>
              </a:ext>
            </a:extLst>
          </p:cNvPr>
          <p:cNvPicPr>
            <a:picLocks noChangeAspect="1"/>
          </p:cNvPicPr>
          <p:nvPr/>
        </p:nvPicPr>
        <p:blipFill>
          <a:blip r:embed="rId2"/>
          <a:stretch>
            <a:fillRect/>
          </a:stretch>
        </p:blipFill>
        <p:spPr>
          <a:xfrm>
            <a:off x="660815" y="643467"/>
            <a:ext cx="10870370" cy="5571066"/>
          </a:xfrm>
          <a:prstGeom prst="rect">
            <a:avLst/>
          </a:prstGeom>
        </p:spPr>
      </p:pic>
    </p:spTree>
    <p:extLst>
      <p:ext uri="{BB962C8B-B14F-4D97-AF65-F5344CB8AC3E}">
        <p14:creationId xmlns:p14="http://schemas.microsoft.com/office/powerpoint/2010/main" val="394938221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6969775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095673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91684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610208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457242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58388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006090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967107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0826017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8991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736C6C-4A99-4F0A-A2FD-19AF01637BC1}"/>
              </a:ext>
            </a:extLst>
          </p:cNvPr>
          <p:cNvPicPr>
            <a:picLocks noChangeAspect="1"/>
          </p:cNvPicPr>
          <p:nvPr/>
        </p:nvPicPr>
        <p:blipFill>
          <a:blip r:embed="rId2"/>
          <a:stretch>
            <a:fillRect/>
          </a:stretch>
        </p:blipFill>
        <p:spPr>
          <a:xfrm>
            <a:off x="236321" y="285227"/>
            <a:ext cx="11896955" cy="6120555"/>
          </a:xfrm>
          <a:prstGeom prst="rect">
            <a:avLst/>
          </a:prstGeom>
        </p:spPr>
      </p:pic>
      <p:pic>
        <p:nvPicPr>
          <p:cNvPr id="7" name="Picture 6">
            <a:extLst>
              <a:ext uri="{FF2B5EF4-FFF2-40B4-BE49-F238E27FC236}">
                <a16:creationId xmlns:a16="http://schemas.microsoft.com/office/drawing/2014/main" id="{B2E81687-B63D-4C73-A244-445B6433DB4B}"/>
              </a:ext>
            </a:extLst>
          </p:cNvPr>
          <p:cNvPicPr>
            <a:picLocks noChangeAspect="1"/>
          </p:cNvPicPr>
          <p:nvPr/>
        </p:nvPicPr>
        <p:blipFill>
          <a:blip r:embed="rId3"/>
          <a:stretch>
            <a:fillRect/>
          </a:stretch>
        </p:blipFill>
        <p:spPr>
          <a:xfrm>
            <a:off x="7159557" y="285227"/>
            <a:ext cx="4973719" cy="1712068"/>
          </a:xfrm>
          <a:prstGeom prst="rect">
            <a:avLst/>
          </a:prstGeom>
        </p:spPr>
      </p:pic>
    </p:spTree>
    <p:extLst>
      <p:ext uri="{BB962C8B-B14F-4D97-AF65-F5344CB8AC3E}">
        <p14:creationId xmlns:p14="http://schemas.microsoft.com/office/powerpoint/2010/main" val="3328617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71F55E3-A4B9-4142-8228-026E85F6FE9A}"/>
              </a:ext>
            </a:extLst>
          </p:cNvPr>
          <p:cNvPicPr>
            <a:picLocks noChangeAspect="1"/>
          </p:cNvPicPr>
          <p:nvPr/>
        </p:nvPicPr>
        <p:blipFill>
          <a:blip r:embed="rId2"/>
          <a:stretch>
            <a:fillRect/>
          </a:stretch>
        </p:blipFill>
        <p:spPr>
          <a:xfrm>
            <a:off x="0" y="209159"/>
            <a:ext cx="8821381" cy="4143953"/>
          </a:xfrm>
          <a:prstGeom prst="rect">
            <a:avLst/>
          </a:prstGeom>
        </p:spPr>
      </p:pic>
    </p:spTree>
    <p:extLst>
      <p:ext uri="{BB962C8B-B14F-4D97-AF65-F5344CB8AC3E}">
        <p14:creationId xmlns:p14="http://schemas.microsoft.com/office/powerpoint/2010/main" val="355719588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737667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614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176995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497499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614873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92477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685411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145979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6356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962113-6063-4FEB-8145-D25AD4BA7E60}"/>
              </a:ext>
            </a:extLst>
          </p:cNvPr>
          <p:cNvPicPr>
            <a:picLocks noChangeAspect="1"/>
          </p:cNvPicPr>
          <p:nvPr/>
        </p:nvPicPr>
        <p:blipFill>
          <a:blip r:embed="rId2"/>
          <a:stretch>
            <a:fillRect/>
          </a:stretch>
        </p:blipFill>
        <p:spPr>
          <a:xfrm>
            <a:off x="0" y="720576"/>
            <a:ext cx="12192000" cy="5416848"/>
          </a:xfrm>
          <a:prstGeom prst="rect">
            <a:avLst/>
          </a:prstGeom>
        </p:spPr>
      </p:pic>
    </p:spTree>
    <p:extLst>
      <p:ext uri="{BB962C8B-B14F-4D97-AF65-F5344CB8AC3E}">
        <p14:creationId xmlns:p14="http://schemas.microsoft.com/office/powerpoint/2010/main" val="3497366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E28D90-36F8-468F-828F-0F815A274A85}"/>
              </a:ext>
            </a:extLst>
          </p:cNvPr>
          <p:cNvPicPr>
            <a:picLocks noChangeAspect="1"/>
          </p:cNvPicPr>
          <p:nvPr/>
        </p:nvPicPr>
        <p:blipFill>
          <a:blip r:embed="rId2"/>
          <a:stretch>
            <a:fillRect/>
          </a:stretch>
        </p:blipFill>
        <p:spPr>
          <a:xfrm>
            <a:off x="0" y="359103"/>
            <a:ext cx="12192000" cy="6139793"/>
          </a:xfrm>
          <a:prstGeom prst="rect">
            <a:avLst/>
          </a:prstGeom>
        </p:spPr>
      </p:pic>
    </p:spTree>
    <p:extLst>
      <p:ext uri="{BB962C8B-B14F-4D97-AF65-F5344CB8AC3E}">
        <p14:creationId xmlns:p14="http://schemas.microsoft.com/office/powerpoint/2010/main" val="14783214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EAF0AFD-3F91-41CC-8BDE-4D2BF36C7523}"/>
              </a:ext>
            </a:extLst>
          </p:cNvPr>
          <p:cNvSpPr txBox="1"/>
          <p:nvPr/>
        </p:nvSpPr>
        <p:spPr>
          <a:xfrm>
            <a:off x="-1" y="0"/>
            <a:ext cx="10832123" cy="923330"/>
          </a:xfrm>
          <a:prstGeom prst="rect">
            <a:avLst/>
          </a:prstGeom>
          <a:noFill/>
        </p:spPr>
        <p:txBody>
          <a:bodyPr wrap="square">
            <a:spAutoFit/>
          </a:bodyPr>
          <a:lstStyle/>
          <a:p>
            <a:r>
              <a:rPr lang="en-US" b="1" i="0" dirty="0">
                <a:solidFill>
                  <a:srgbClr val="1C1D1F"/>
                </a:solidFill>
                <a:effectLst/>
                <a:latin typeface="udemy sans"/>
              </a:rPr>
              <a:t>Elastic Beanstalk </a:t>
            </a:r>
            <a:r>
              <a:rPr lang="en-US" b="0" i="0" dirty="0">
                <a:solidFill>
                  <a:srgbClr val="1C1D1F"/>
                </a:solidFill>
                <a:effectLst/>
                <a:latin typeface="udemy sans"/>
              </a:rPr>
              <a:t>as its meant for automatic application deployment when you upload your code. Then Elastic Beanstalk automatically handles the deployment, from capacity provisioning, load balancing, auto-scaling to application health monitoring. </a:t>
            </a:r>
            <a:endParaRPr lang="en-US" dirty="0"/>
          </a:p>
        </p:txBody>
      </p:sp>
      <p:pic>
        <p:nvPicPr>
          <p:cNvPr id="5" name="Picture 4">
            <a:extLst>
              <a:ext uri="{FF2B5EF4-FFF2-40B4-BE49-F238E27FC236}">
                <a16:creationId xmlns:a16="http://schemas.microsoft.com/office/drawing/2014/main" id="{D83F80CC-25FB-4D24-8116-D4A693097E0D}"/>
              </a:ext>
            </a:extLst>
          </p:cNvPr>
          <p:cNvPicPr>
            <a:picLocks noChangeAspect="1"/>
          </p:cNvPicPr>
          <p:nvPr/>
        </p:nvPicPr>
        <p:blipFill>
          <a:blip r:embed="rId2"/>
          <a:stretch>
            <a:fillRect/>
          </a:stretch>
        </p:blipFill>
        <p:spPr>
          <a:xfrm>
            <a:off x="247775" y="1348717"/>
            <a:ext cx="11481770" cy="2419688"/>
          </a:xfrm>
          <a:prstGeom prst="rect">
            <a:avLst/>
          </a:prstGeom>
        </p:spPr>
      </p:pic>
    </p:spTree>
    <p:extLst>
      <p:ext uri="{BB962C8B-B14F-4D97-AF65-F5344CB8AC3E}">
        <p14:creationId xmlns:p14="http://schemas.microsoft.com/office/powerpoint/2010/main" val="20268104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2B1E5C0-C0DE-4C71-BE83-0F1E5AC95C75}"/>
              </a:ext>
            </a:extLst>
          </p:cNvPr>
          <p:cNvSpPr txBox="1"/>
          <p:nvPr/>
        </p:nvSpPr>
        <p:spPr>
          <a:xfrm>
            <a:off x="246185" y="327217"/>
            <a:ext cx="10779370" cy="2308324"/>
          </a:xfrm>
          <a:prstGeom prst="rect">
            <a:avLst/>
          </a:prstGeom>
          <a:noFill/>
        </p:spPr>
        <p:txBody>
          <a:bodyPr wrap="square">
            <a:spAutoFit/>
          </a:bodyPr>
          <a:lstStyle/>
          <a:p>
            <a:pPr algn="l"/>
            <a:r>
              <a:rPr lang="en-US" b="1" i="0" dirty="0">
                <a:solidFill>
                  <a:srgbClr val="1C1D1F"/>
                </a:solidFill>
                <a:effectLst/>
                <a:latin typeface="udemy sans"/>
              </a:rPr>
              <a:t>Basic</a:t>
            </a:r>
            <a:r>
              <a:rPr lang="en-US" b="0" i="0" dirty="0">
                <a:solidFill>
                  <a:srgbClr val="1C1D1F"/>
                </a:solidFill>
                <a:effectLst/>
                <a:latin typeface="udemy sans"/>
              </a:rPr>
              <a:t> - The basic plan only provides access to the following:</a:t>
            </a:r>
          </a:p>
          <a:p>
            <a:pPr algn="l"/>
            <a:r>
              <a:rPr lang="en-US" b="0" i="0" dirty="0">
                <a:solidFill>
                  <a:srgbClr val="1C1D1F"/>
                </a:solidFill>
                <a:effectLst/>
                <a:latin typeface="udemy sans"/>
              </a:rPr>
              <a:t>Customer Service &amp; Communities - 24x7 access to customer service, documentation, whitepapers, and support forums. AWS Trusted Advisor - Access to the 7 core Trusted Advisor checks and guidance to provision your resources following best practices to increase performance and improve security. AWS Personal Health Dashboard - A personalized view of the health of AWS services, and alerts when your resources are impacted.</a:t>
            </a:r>
          </a:p>
          <a:p>
            <a:pPr algn="l"/>
            <a:r>
              <a:rPr lang="en-US" b="1" i="0" dirty="0">
                <a:solidFill>
                  <a:srgbClr val="1C1D1F"/>
                </a:solidFill>
                <a:effectLst/>
                <a:latin typeface="udemy sans"/>
              </a:rPr>
              <a:t>Developer</a:t>
            </a:r>
            <a:r>
              <a:rPr lang="en-US" b="0" i="0" dirty="0">
                <a:solidFill>
                  <a:srgbClr val="1C1D1F"/>
                </a:solidFill>
                <a:effectLst/>
                <a:latin typeface="udemy sans"/>
              </a:rPr>
              <a:t> - AWS recommends Developer Support if you are testing or doing early development on AWS and want the ability to get email-based technical support during business hours as well as general architectural guidance as you build and test. This plan provides access to just the 7 core Trusted Advisor checks.</a:t>
            </a:r>
          </a:p>
        </p:txBody>
      </p:sp>
      <p:pic>
        <p:nvPicPr>
          <p:cNvPr id="4" name="Picture 3">
            <a:extLst>
              <a:ext uri="{FF2B5EF4-FFF2-40B4-BE49-F238E27FC236}">
                <a16:creationId xmlns:a16="http://schemas.microsoft.com/office/drawing/2014/main" id="{E89E0D15-0779-4BB7-9568-C407CA318D99}"/>
              </a:ext>
            </a:extLst>
          </p:cNvPr>
          <p:cNvPicPr>
            <a:picLocks noChangeAspect="1"/>
          </p:cNvPicPr>
          <p:nvPr/>
        </p:nvPicPr>
        <p:blipFill>
          <a:blip r:embed="rId2"/>
          <a:stretch>
            <a:fillRect/>
          </a:stretch>
        </p:blipFill>
        <p:spPr>
          <a:xfrm>
            <a:off x="0" y="3150633"/>
            <a:ext cx="11789923" cy="2491041"/>
          </a:xfrm>
          <a:prstGeom prst="rect">
            <a:avLst/>
          </a:prstGeom>
        </p:spPr>
      </p:pic>
    </p:spTree>
    <p:extLst>
      <p:ext uri="{BB962C8B-B14F-4D97-AF65-F5344CB8AC3E}">
        <p14:creationId xmlns:p14="http://schemas.microsoft.com/office/powerpoint/2010/main" val="22806506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A2B12D-9184-46E7-85A4-AEABFFD6596D}"/>
              </a:ext>
            </a:extLst>
          </p:cNvPr>
          <p:cNvPicPr>
            <a:picLocks noChangeAspect="1"/>
          </p:cNvPicPr>
          <p:nvPr/>
        </p:nvPicPr>
        <p:blipFill>
          <a:blip r:embed="rId2"/>
          <a:stretch>
            <a:fillRect/>
          </a:stretch>
        </p:blipFill>
        <p:spPr>
          <a:xfrm>
            <a:off x="84035" y="643683"/>
            <a:ext cx="12107965" cy="3839111"/>
          </a:xfrm>
          <a:prstGeom prst="rect">
            <a:avLst/>
          </a:prstGeom>
        </p:spPr>
      </p:pic>
    </p:spTree>
    <p:extLst>
      <p:ext uri="{BB962C8B-B14F-4D97-AF65-F5344CB8AC3E}">
        <p14:creationId xmlns:p14="http://schemas.microsoft.com/office/powerpoint/2010/main" val="759856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E85913-9D10-42E5-A906-005B2E081D4D}"/>
              </a:ext>
            </a:extLst>
          </p:cNvPr>
          <p:cNvPicPr>
            <a:picLocks noChangeAspect="1"/>
          </p:cNvPicPr>
          <p:nvPr/>
        </p:nvPicPr>
        <p:blipFill>
          <a:blip r:embed="rId2"/>
          <a:stretch>
            <a:fillRect/>
          </a:stretch>
        </p:blipFill>
        <p:spPr>
          <a:xfrm>
            <a:off x="124995" y="261807"/>
            <a:ext cx="11925812" cy="2488865"/>
          </a:xfrm>
          <a:prstGeom prst="rect">
            <a:avLst/>
          </a:prstGeom>
        </p:spPr>
      </p:pic>
      <p:pic>
        <p:nvPicPr>
          <p:cNvPr id="4098" name="Picture 2">
            <a:extLst>
              <a:ext uri="{FF2B5EF4-FFF2-40B4-BE49-F238E27FC236}">
                <a16:creationId xmlns:a16="http://schemas.microsoft.com/office/drawing/2014/main" id="{14E065B2-08FD-41A5-9455-6B563A8FF6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013" y="2638936"/>
            <a:ext cx="11303540" cy="3957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4679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EDCFA6-675D-4068-99C2-0A36BC0DC56D}"/>
              </a:ext>
            </a:extLst>
          </p:cNvPr>
          <p:cNvPicPr>
            <a:picLocks noChangeAspect="1"/>
          </p:cNvPicPr>
          <p:nvPr/>
        </p:nvPicPr>
        <p:blipFill>
          <a:blip r:embed="rId2"/>
          <a:stretch>
            <a:fillRect/>
          </a:stretch>
        </p:blipFill>
        <p:spPr>
          <a:xfrm>
            <a:off x="1238911" y="179336"/>
            <a:ext cx="9714178" cy="1386817"/>
          </a:xfrm>
          <a:prstGeom prst="rect">
            <a:avLst/>
          </a:prstGeom>
        </p:spPr>
      </p:pic>
      <p:pic>
        <p:nvPicPr>
          <p:cNvPr id="5122" name="Picture 2">
            <a:extLst>
              <a:ext uri="{FF2B5EF4-FFF2-40B4-BE49-F238E27FC236}">
                <a16:creationId xmlns:a16="http://schemas.microsoft.com/office/drawing/2014/main" id="{5FDD2996-32CC-46D3-B9BF-C97D93C4BB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439" y="1597523"/>
            <a:ext cx="11838561" cy="500974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3CA22F0-AAF8-4876-B188-17D3A088115E}"/>
              </a:ext>
            </a:extLst>
          </p:cNvPr>
          <p:cNvPicPr>
            <a:picLocks noChangeAspect="1"/>
          </p:cNvPicPr>
          <p:nvPr/>
        </p:nvPicPr>
        <p:blipFill>
          <a:blip r:embed="rId4"/>
          <a:stretch>
            <a:fillRect/>
          </a:stretch>
        </p:blipFill>
        <p:spPr>
          <a:xfrm>
            <a:off x="7947498" y="2904614"/>
            <a:ext cx="3589506" cy="1431735"/>
          </a:xfrm>
          <a:prstGeom prst="rect">
            <a:avLst/>
          </a:prstGeom>
        </p:spPr>
      </p:pic>
    </p:spTree>
    <p:extLst>
      <p:ext uri="{BB962C8B-B14F-4D97-AF65-F5344CB8AC3E}">
        <p14:creationId xmlns:p14="http://schemas.microsoft.com/office/powerpoint/2010/main" val="21863124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B2D184-260A-438B-A1A2-4FDEFD7D8985}"/>
              </a:ext>
            </a:extLst>
          </p:cNvPr>
          <p:cNvPicPr>
            <a:picLocks noChangeAspect="1"/>
          </p:cNvPicPr>
          <p:nvPr/>
        </p:nvPicPr>
        <p:blipFill>
          <a:blip r:embed="rId2"/>
          <a:stretch>
            <a:fillRect/>
          </a:stretch>
        </p:blipFill>
        <p:spPr>
          <a:xfrm>
            <a:off x="0" y="84140"/>
            <a:ext cx="5760515" cy="1695687"/>
          </a:xfrm>
          <a:prstGeom prst="rect">
            <a:avLst/>
          </a:prstGeom>
        </p:spPr>
      </p:pic>
      <p:sp>
        <p:nvSpPr>
          <p:cNvPr id="6" name="TextBox 5">
            <a:extLst>
              <a:ext uri="{FF2B5EF4-FFF2-40B4-BE49-F238E27FC236}">
                <a16:creationId xmlns:a16="http://schemas.microsoft.com/office/drawing/2014/main" id="{EEE1319B-CCE4-41F7-A301-2C425BFC1A91}"/>
              </a:ext>
            </a:extLst>
          </p:cNvPr>
          <p:cNvSpPr txBox="1"/>
          <p:nvPr/>
        </p:nvSpPr>
        <p:spPr>
          <a:xfrm>
            <a:off x="5588977" y="193319"/>
            <a:ext cx="6096000" cy="1477328"/>
          </a:xfrm>
          <a:prstGeom prst="rect">
            <a:avLst/>
          </a:prstGeom>
          <a:noFill/>
        </p:spPr>
        <p:txBody>
          <a:bodyPr wrap="square">
            <a:spAutoFit/>
          </a:bodyPr>
          <a:lstStyle/>
          <a:p>
            <a:r>
              <a:rPr lang="en-US" dirty="0"/>
              <a:t>"EFS" - Amazon EFS is a file storage service for use with Amazon EC2. </a:t>
            </a:r>
            <a:r>
              <a:rPr lang="en-US" b="1" dirty="0">
                <a:highlight>
                  <a:srgbClr val="FFFF00"/>
                </a:highlight>
              </a:rPr>
              <a:t>Amazon EFS provides a file system interface, file system access semantics, and concurrently-accessible storage for up to thousands of Amazon EC2 instances</a:t>
            </a:r>
            <a:r>
              <a:rPr lang="en-US" dirty="0"/>
              <a:t>. Amazon EFS uses the Network File System protocol.</a:t>
            </a:r>
          </a:p>
        </p:txBody>
      </p:sp>
      <p:pic>
        <p:nvPicPr>
          <p:cNvPr id="10" name="Picture 9">
            <a:extLst>
              <a:ext uri="{FF2B5EF4-FFF2-40B4-BE49-F238E27FC236}">
                <a16:creationId xmlns:a16="http://schemas.microsoft.com/office/drawing/2014/main" id="{F5350155-C90B-4BC7-9264-233997EC81A6}"/>
              </a:ext>
            </a:extLst>
          </p:cNvPr>
          <p:cNvPicPr>
            <a:picLocks noChangeAspect="1"/>
          </p:cNvPicPr>
          <p:nvPr/>
        </p:nvPicPr>
        <p:blipFill>
          <a:blip r:embed="rId3"/>
          <a:stretch>
            <a:fillRect/>
          </a:stretch>
        </p:blipFill>
        <p:spPr>
          <a:xfrm>
            <a:off x="0" y="2105980"/>
            <a:ext cx="11922369" cy="2048161"/>
          </a:xfrm>
          <a:prstGeom prst="rect">
            <a:avLst/>
          </a:prstGeom>
        </p:spPr>
      </p:pic>
      <p:pic>
        <p:nvPicPr>
          <p:cNvPr id="12" name="Picture 11">
            <a:extLst>
              <a:ext uri="{FF2B5EF4-FFF2-40B4-BE49-F238E27FC236}">
                <a16:creationId xmlns:a16="http://schemas.microsoft.com/office/drawing/2014/main" id="{D0DFEEFC-C995-40ED-B190-EB54CBB6A181}"/>
              </a:ext>
            </a:extLst>
          </p:cNvPr>
          <p:cNvPicPr>
            <a:picLocks noChangeAspect="1"/>
          </p:cNvPicPr>
          <p:nvPr/>
        </p:nvPicPr>
        <p:blipFill>
          <a:blip r:embed="rId4"/>
          <a:stretch>
            <a:fillRect/>
          </a:stretch>
        </p:blipFill>
        <p:spPr>
          <a:xfrm>
            <a:off x="134815" y="4290776"/>
            <a:ext cx="11922369" cy="1838582"/>
          </a:xfrm>
          <a:prstGeom prst="rect">
            <a:avLst/>
          </a:prstGeom>
        </p:spPr>
      </p:pic>
    </p:spTree>
    <p:extLst>
      <p:ext uri="{BB962C8B-B14F-4D97-AF65-F5344CB8AC3E}">
        <p14:creationId xmlns:p14="http://schemas.microsoft.com/office/powerpoint/2010/main" val="3642109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2736C2-F88A-4BA0-B44A-09A4DFC3F880}"/>
              </a:ext>
            </a:extLst>
          </p:cNvPr>
          <p:cNvPicPr>
            <a:picLocks noChangeAspect="1"/>
          </p:cNvPicPr>
          <p:nvPr/>
        </p:nvPicPr>
        <p:blipFill>
          <a:blip r:embed="rId2"/>
          <a:stretch>
            <a:fillRect/>
          </a:stretch>
        </p:blipFill>
        <p:spPr>
          <a:xfrm>
            <a:off x="64396" y="126323"/>
            <a:ext cx="11641175" cy="943107"/>
          </a:xfrm>
          <a:prstGeom prst="rect">
            <a:avLst/>
          </a:prstGeom>
        </p:spPr>
      </p:pic>
      <p:pic>
        <p:nvPicPr>
          <p:cNvPr id="5" name="Picture 4">
            <a:extLst>
              <a:ext uri="{FF2B5EF4-FFF2-40B4-BE49-F238E27FC236}">
                <a16:creationId xmlns:a16="http://schemas.microsoft.com/office/drawing/2014/main" id="{7CC4E7AE-3E05-4308-91DB-84F851AA7F89}"/>
              </a:ext>
            </a:extLst>
          </p:cNvPr>
          <p:cNvPicPr>
            <a:picLocks noChangeAspect="1"/>
          </p:cNvPicPr>
          <p:nvPr/>
        </p:nvPicPr>
        <p:blipFill>
          <a:blip r:embed="rId3"/>
          <a:stretch>
            <a:fillRect/>
          </a:stretch>
        </p:blipFill>
        <p:spPr>
          <a:xfrm>
            <a:off x="1960685" y="850338"/>
            <a:ext cx="9551033" cy="5955745"/>
          </a:xfrm>
          <a:prstGeom prst="rect">
            <a:avLst/>
          </a:prstGeom>
        </p:spPr>
      </p:pic>
      <p:sp>
        <p:nvSpPr>
          <p:cNvPr id="7" name="TextBox 6">
            <a:extLst>
              <a:ext uri="{FF2B5EF4-FFF2-40B4-BE49-F238E27FC236}">
                <a16:creationId xmlns:a16="http://schemas.microsoft.com/office/drawing/2014/main" id="{0EBA784D-CD47-48FD-B61A-2AF7E2B44B0C}"/>
              </a:ext>
            </a:extLst>
          </p:cNvPr>
          <p:cNvSpPr txBox="1"/>
          <p:nvPr/>
        </p:nvSpPr>
        <p:spPr>
          <a:xfrm>
            <a:off x="5155923" y="1147114"/>
            <a:ext cx="6549647" cy="646331"/>
          </a:xfrm>
          <a:prstGeom prst="rect">
            <a:avLst/>
          </a:prstGeom>
          <a:noFill/>
        </p:spPr>
        <p:txBody>
          <a:bodyPr wrap="square">
            <a:spAutoFit/>
          </a:bodyPr>
          <a:lstStyle/>
          <a:p>
            <a:r>
              <a:rPr lang="en-US" b="0" i="0" dirty="0">
                <a:solidFill>
                  <a:srgbClr val="1C1D1F"/>
                </a:solidFill>
                <a:effectLst/>
                <a:highlight>
                  <a:srgbClr val="FFFF00"/>
                </a:highlight>
                <a:latin typeface="udemy sans"/>
              </a:rPr>
              <a:t>Amazon Route 53 is a highly available and scalable cloud Domain Name System (DNS) web service</a:t>
            </a:r>
            <a:endParaRPr lang="en-US" dirty="0">
              <a:highlight>
                <a:srgbClr val="FFFF00"/>
              </a:highlight>
            </a:endParaRPr>
          </a:p>
        </p:txBody>
      </p:sp>
    </p:spTree>
    <p:extLst>
      <p:ext uri="{BB962C8B-B14F-4D97-AF65-F5344CB8AC3E}">
        <p14:creationId xmlns:p14="http://schemas.microsoft.com/office/powerpoint/2010/main" val="12056052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B463957-5170-47E6-A915-81753F9E2C19}"/>
              </a:ext>
            </a:extLst>
          </p:cNvPr>
          <p:cNvSpPr txBox="1"/>
          <p:nvPr/>
        </p:nvSpPr>
        <p:spPr>
          <a:xfrm>
            <a:off x="396380" y="285118"/>
            <a:ext cx="6094602" cy="369332"/>
          </a:xfrm>
          <a:prstGeom prst="rect">
            <a:avLst/>
          </a:prstGeom>
          <a:noFill/>
        </p:spPr>
        <p:txBody>
          <a:bodyPr wrap="square">
            <a:spAutoFit/>
          </a:bodyPr>
          <a:lstStyle/>
          <a:p>
            <a:r>
              <a:rPr lang="en-US" b="0" i="0" dirty="0">
                <a:solidFill>
                  <a:srgbClr val="444444"/>
                </a:solidFill>
                <a:effectLst/>
                <a:latin typeface="Helvetica Neue"/>
              </a:rPr>
              <a:t>https://www-awsmonty.signin.aws.amazon.com/console</a:t>
            </a:r>
            <a:endParaRPr lang="en-US" dirty="0"/>
          </a:p>
        </p:txBody>
      </p:sp>
      <p:pic>
        <p:nvPicPr>
          <p:cNvPr id="5" name="Picture 4">
            <a:extLst>
              <a:ext uri="{FF2B5EF4-FFF2-40B4-BE49-F238E27FC236}">
                <a16:creationId xmlns:a16="http://schemas.microsoft.com/office/drawing/2014/main" id="{44911F04-BFAC-4392-B4FF-CDF25B1716F6}"/>
              </a:ext>
            </a:extLst>
          </p:cNvPr>
          <p:cNvPicPr>
            <a:picLocks noChangeAspect="1"/>
          </p:cNvPicPr>
          <p:nvPr/>
        </p:nvPicPr>
        <p:blipFill>
          <a:blip r:embed="rId2"/>
          <a:stretch>
            <a:fillRect/>
          </a:stretch>
        </p:blipFill>
        <p:spPr>
          <a:xfrm>
            <a:off x="396380" y="740767"/>
            <a:ext cx="10607841" cy="6029310"/>
          </a:xfrm>
          <a:prstGeom prst="rect">
            <a:avLst/>
          </a:prstGeom>
        </p:spPr>
      </p:pic>
    </p:spTree>
    <p:extLst>
      <p:ext uri="{BB962C8B-B14F-4D97-AF65-F5344CB8AC3E}">
        <p14:creationId xmlns:p14="http://schemas.microsoft.com/office/powerpoint/2010/main" val="32471411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FBD6EE-FC32-4EE9-B9C8-E9E0CB218248}"/>
              </a:ext>
            </a:extLst>
          </p:cNvPr>
          <p:cNvPicPr>
            <a:picLocks noChangeAspect="1"/>
          </p:cNvPicPr>
          <p:nvPr/>
        </p:nvPicPr>
        <p:blipFill>
          <a:blip r:embed="rId2"/>
          <a:stretch>
            <a:fillRect/>
          </a:stretch>
        </p:blipFill>
        <p:spPr>
          <a:xfrm>
            <a:off x="229624" y="364059"/>
            <a:ext cx="11574490" cy="1276528"/>
          </a:xfrm>
          <a:prstGeom prst="rect">
            <a:avLst/>
          </a:prstGeom>
        </p:spPr>
      </p:pic>
      <p:sp>
        <p:nvSpPr>
          <p:cNvPr id="5" name="TextBox 4">
            <a:extLst>
              <a:ext uri="{FF2B5EF4-FFF2-40B4-BE49-F238E27FC236}">
                <a16:creationId xmlns:a16="http://schemas.microsoft.com/office/drawing/2014/main" id="{49E8BD67-FE1D-432C-ACAF-FC7D372E4533}"/>
              </a:ext>
            </a:extLst>
          </p:cNvPr>
          <p:cNvSpPr txBox="1"/>
          <p:nvPr/>
        </p:nvSpPr>
        <p:spPr>
          <a:xfrm>
            <a:off x="307731" y="1640587"/>
            <a:ext cx="11975123" cy="3416320"/>
          </a:xfrm>
          <a:prstGeom prst="rect">
            <a:avLst/>
          </a:prstGeom>
          <a:noFill/>
        </p:spPr>
        <p:txBody>
          <a:bodyPr wrap="square">
            <a:spAutoFit/>
          </a:bodyPr>
          <a:lstStyle/>
          <a:p>
            <a:pPr algn="l"/>
            <a:r>
              <a:rPr lang="en-US" b="1" i="0" dirty="0">
                <a:solidFill>
                  <a:srgbClr val="1C1D1F"/>
                </a:solidFill>
                <a:effectLst/>
                <a:latin typeface="udemy sans"/>
              </a:rPr>
              <a:t>Agility</a:t>
            </a:r>
            <a:endParaRPr lang="en-US" b="0" i="0" dirty="0">
              <a:solidFill>
                <a:srgbClr val="1C1D1F"/>
              </a:solidFill>
              <a:effectLst/>
              <a:latin typeface="udemy sans"/>
            </a:endParaRPr>
          </a:p>
          <a:p>
            <a:pPr algn="l"/>
            <a:r>
              <a:rPr lang="en-US" b="0" i="0" dirty="0">
                <a:solidFill>
                  <a:srgbClr val="1C1D1F"/>
                </a:solidFill>
                <a:effectLst/>
                <a:latin typeface="udemy sans"/>
              </a:rPr>
              <a:t>In the world of cloud computing, "Agility" refers to </a:t>
            </a:r>
            <a:r>
              <a:rPr lang="en-US" b="0" i="0" dirty="0">
                <a:solidFill>
                  <a:srgbClr val="1C1D1F"/>
                </a:solidFill>
                <a:effectLst/>
                <a:highlight>
                  <a:srgbClr val="FFFF00"/>
                </a:highlight>
                <a:latin typeface="udemy sans"/>
              </a:rPr>
              <a:t>the ability to rapidly develop, test and launch software </a:t>
            </a:r>
            <a:r>
              <a:rPr lang="en-US" b="0" i="0" dirty="0">
                <a:solidFill>
                  <a:srgbClr val="1C1D1F"/>
                </a:solidFill>
                <a:effectLst/>
                <a:latin typeface="udemy sans"/>
              </a:rPr>
              <a:t>applications that drive business growth Another way to explain "Agility" - AWS provides a massive global cloud infrastructure that allows you to quickly innovate, experiment and iterate. Instead of waiting weeks or months for hardware, you can instantly deploy new applications. This ability is called Agility.</a:t>
            </a:r>
          </a:p>
          <a:p>
            <a:pPr algn="l"/>
            <a:r>
              <a:rPr lang="en-US" b="0" i="0" dirty="0">
                <a:solidFill>
                  <a:srgbClr val="1C1D1F"/>
                </a:solidFill>
                <a:effectLst/>
                <a:latin typeface="udemy sans"/>
              </a:rPr>
              <a:t>Incorrect options:</a:t>
            </a:r>
          </a:p>
          <a:p>
            <a:pPr algn="l"/>
            <a:r>
              <a:rPr lang="en-US" b="1" i="0" dirty="0">
                <a:solidFill>
                  <a:srgbClr val="1C1D1F"/>
                </a:solidFill>
                <a:effectLst/>
                <a:latin typeface="udemy sans"/>
              </a:rPr>
              <a:t>Elasticity</a:t>
            </a:r>
            <a:r>
              <a:rPr lang="en-US" b="0" i="0" dirty="0">
                <a:solidFill>
                  <a:srgbClr val="1C1D1F"/>
                </a:solidFill>
                <a:effectLst/>
                <a:latin typeface="udemy sans"/>
              </a:rPr>
              <a:t> - This refers to the </a:t>
            </a:r>
            <a:r>
              <a:rPr lang="en-US" b="0" i="0" dirty="0">
                <a:solidFill>
                  <a:srgbClr val="1C1D1F"/>
                </a:solidFill>
                <a:effectLst/>
                <a:highlight>
                  <a:srgbClr val="FFFF00"/>
                </a:highlight>
                <a:latin typeface="udemy sans"/>
              </a:rPr>
              <a:t>ability to acquire resources as you need and release when they are no longer needed</a:t>
            </a:r>
            <a:r>
              <a:rPr lang="en-US" b="0" i="0" dirty="0">
                <a:solidFill>
                  <a:srgbClr val="1C1D1F"/>
                </a:solidFill>
                <a:effectLst/>
                <a:latin typeface="udemy sans"/>
              </a:rPr>
              <a:t> is termed as Elasticity of the Cloud.</a:t>
            </a:r>
          </a:p>
          <a:p>
            <a:pPr algn="l"/>
            <a:r>
              <a:rPr lang="en-US" b="1" i="0" dirty="0">
                <a:solidFill>
                  <a:srgbClr val="1C1D1F"/>
                </a:solidFill>
                <a:effectLst/>
                <a:latin typeface="udemy sans"/>
              </a:rPr>
              <a:t>Reliability</a:t>
            </a:r>
            <a:r>
              <a:rPr lang="en-US" b="0" i="0" dirty="0">
                <a:solidFill>
                  <a:srgbClr val="1C1D1F"/>
                </a:solidFill>
                <a:effectLst/>
                <a:latin typeface="udemy sans"/>
              </a:rPr>
              <a:t> - This refers to the ability of a system </a:t>
            </a:r>
            <a:r>
              <a:rPr lang="en-US" b="0" i="0" dirty="0">
                <a:solidFill>
                  <a:srgbClr val="1C1D1F"/>
                </a:solidFill>
                <a:effectLst/>
                <a:highlight>
                  <a:srgbClr val="FFFF00"/>
                </a:highlight>
                <a:latin typeface="udemy sans"/>
              </a:rPr>
              <a:t>to recover from infrastructure or service disruptions</a:t>
            </a:r>
            <a:r>
              <a:rPr lang="en-US" b="0" i="0" dirty="0">
                <a:solidFill>
                  <a:srgbClr val="1C1D1F"/>
                </a:solidFill>
                <a:effectLst/>
                <a:latin typeface="udemy sans"/>
              </a:rPr>
              <a:t>, by dynamically acquiring computing resources to meet demand, and mitigate disruptions.</a:t>
            </a:r>
          </a:p>
          <a:p>
            <a:pPr algn="l"/>
            <a:r>
              <a:rPr lang="en-US" b="1" i="0" dirty="0">
                <a:solidFill>
                  <a:srgbClr val="1C1D1F"/>
                </a:solidFill>
                <a:effectLst/>
                <a:latin typeface="udemy sans"/>
              </a:rPr>
              <a:t>Scalability</a:t>
            </a:r>
            <a:r>
              <a:rPr lang="en-US" b="0" i="0" dirty="0">
                <a:solidFill>
                  <a:srgbClr val="1C1D1F"/>
                </a:solidFill>
                <a:effectLst/>
                <a:latin typeface="udemy sans"/>
              </a:rPr>
              <a:t> - Scalability is the measurement of </a:t>
            </a:r>
            <a:r>
              <a:rPr lang="en-US" b="0" i="0" dirty="0">
                <a:solidFill>
                  <a:srgbClr val="1C1D1F"/>
                </a:solidFill>
                <a:effectLst/>
                <a:highlight>
                  <a:srgbClr val="FFFF00"/>
                </a:highlight>
                <a:latin typeface="udemy sans"/>
              </a:rPr>
              <a:t>a system's ability to grow to accommodate an increase in demand, or shrink down to a diminishing demand</a:t>
            </a:r>
            <a:r>
              <a:rPr lang="en-US" b="0" i="0" dirty="0">
                <a:solidFill>
                  <a:srgbClr val="1C1D1F"/>
                </a:solidFill>
                <a:effectLst/>
                <a:latin typeface="udemy sans"/>
              </a:rPr>
              <a:t>.</a:t>
            </a:r>
          </a:p>
        </p:txBody>
      </p:sp>
    </p:spTree>
    <p:extLst>
      <p:ext uri="{BB962C8B-B14F-4D97-AF65-F5344CB8AC3E}">
        <p14:creationId xmlns:p14="http://schemas.microsoft.com/office/powerpoint/2010/main" val="37346285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FA3D5C1-E636-4437-BFA7-6A8530698E84}"/>
              </a:ext>
            </a:extLst>
          </p:cNvPr>
          <p:cNvPicPr>
            <a:picLocks noChangeAspect="1"/>
          </p:cNvPicPr>
          <p:nvPr/>
        </p:nvPicPr>
        <p:blipFill>
          <a:blip r:embed="rId2"/>
          <a:stretch>
            <a:fillRect/>
          </a:stretch>
        </p:blipFill>
        <p:spPr>
          <a:xfrm>
            <a:off x="56307" y="357125"/>
            <a:ext cx="12079386" cy="885949"/>
          </a:xfrm>
          <a:prstGeom prst="rect">
            <a:avLst/>
          </a:prstGeom>
        </p:spPr>
      </p:pic>
      <p:sp>
        <p:nvSpPr>
          <p:cNvPr id="12" name="TextBox 11">
            <a:extLst>
              <a:ext uri="{FF2B5EF4-FFF2-40B4-BE49-F238E27FC236}">
                <a16:creationId xmlns:a16="http://schemas.microsoft.com/office/drawing/2014/main" id="{B2D4BA25-F9F5-4C18-8A7A-0EB31E53CA96}"/>
              </a:ext>
            </a:extLst>
          </p:cNvPr>
          <p:cNvSpPr txBox="1"/>
          <p:nvPr/>
        </p:nvSpPr>
        <p:spPr>
          <a:xfrm>
            <a:off x="298938" y="1573301"/>
            <a:ext cx="11166231" cy="4247317"/>
          </a:xfrm>
          <a:prstGeom prst="rect">
            <a:avLst/>
          </a:prstGeom>
          <a:noFill/>
        </p:spPr>
        <p:txBody>
          <a:bodyPr wrap="square">
            <a:spAutoFit/>
          </a:bodyPr>
          <a:lstStyle/>
          <a:p>
            <a:pPr algn="l"/>
            <a:r>
              <a:rPr lang="en-US" b="1" i="0" dirty="0">
                <a:solidFill>
                  <a:srgbClr val="1C1D1F"/>
                </a:solidFill>
                <a:effectLst/>
                <a:highlight>
                  <a:srgbClr val="FFFF00"/>
                </a:highlight>
                <a:latin typeface="udemy sans"/>
              </a:rPr>
              <a:t>Amazon EC2 Reserved Instances: </a:t>
            </a:r>
            <a:r>
              <a:rPr lang="en-US" b="0" i="0" dirty="0">
                <a:solidFill>
                  <a:srgbClr val="1C1D1F"/>
                </a:solidFill>
                <a:effectLst/>
                <a:latin typeface="udemy sans"/>
              </a:rPr>
              <a:t>You can use Amazon EC2 Reserved Instances to reserve capacity and receive a discount on your instance usage compared to running On-Demand instances.</a:t>
            </a:r>
          </a:p>
          <a:p>
            <a:pPr algn="l"/>
            <a:r>
              <a:rPr lang="en-US" b="1" i="0" dirty="0">
                <a:solidFill>
                  <a:srgbClr val="1C1D1F"/>
                </a:solidFill>
                <a:effectLst/>
                <a:highlight>
                  <a:srgbClr val="FFFF00"/>
                </a:highlight>
                <a:latin typeface="udemy sans"/>
              </a:rPr>
              <a:t>Amazon DynamoDB Reserved Capacity: </a:t>
            </a:r>
            <a:r>
              <a:rPr lang="en-US" b="0" i="0" dirty="0">
                <a:solidFill>
                  <a:srgbClr val="1C1D1F"/>
                </a:solidFill>
                <a:effectLst/>
                <a:latin typeface="udemy sans"/>
              </a:rPr>
              <a:t>If you can predict your need for Amazon DynamoDB read-and-write throughput, Reserved Capacity offers significant savings over the normal price of DynamoDB provisioned throughput capacity.</a:t>
            </a:r>
          </a:p>
          <a:p>
            <a:pPr algn="l"/>
            <a:r>
              <a:rPr lang="en-US" b="1" i="0" dirty="0">
                <a:solidFill>
                  <a:srgbClr val="1C1D1F"/>
                </a:solidFill>
                <a:effectLst/>
                <a:highlight>
                  <a:srgbClr val="FFFF00"/>
                </a:highlight>
                <a:latin typeface="udemy sans"/>
              </a:rPr>
              <a:t>Amazon </a:t>
            </a:r>
            <a:r>
              <a:rPr lang="en-US" b="1" i="0" dirty="0" err="1">
                <a:solidFill>
                  <a:srgbClr val="1C1D1F"/>
                </a:solidFill>
                <a:effectLst/>
                <a:highlight>
                  <a:srgbClr val="FFFF00"/>
                </a:highlight>
                <a:latin typeface="udemy sans"/>
              </a:rPr>
              <a:t>ElastiCache</a:t>
            </a:r>
            <a:r>
              <a:rPr lang="en-US" b="1" i="0" dirty="0">
                <a:solidFill>
                  <a:srgbClr val="1C1D1F"/>
                </a:solidFill>
                <a:effectLst/>
                <a:highlight>
                  <a:srgbClr val="FFFF00"/>
                </a:highlight>
                <a:latin typeface="udemy sans"/>
              </a:rPr>
              <a:t> Reserved Nodes: </a:t>
            </a:r>
            <a:r>
              <a:rPr lang="en-US" b="0" i="0" dirty="0">
                <a:solidFill>
                  <a:srgbClr val="1C1D1F"/>
                </a:solidFill>
                <a:effectLst/>
                <a:latin typeface="udemy sans"/>
              </a:rPr>
              <a:t>Amazon </a:t>
            </a:r>
            <a:r>
              <a:rPr lang="en-US" b="0" i="0" dirty="0" err="1">
                <a:solidFill>
                  <a:srgbClr val="1C1D1F"/>
                </a:solidFill>
                <a:effectLst/>
                <a:latin typeface="udemy sans"/>
              </a:rPr>
              <a:t>ElastiCache</a:t>
            </a:r>
            <a:r>
              <a:rPr lang="en-US" b="0" i="0" dirty="0">
                <a:solidFill>
                  <a:srgbClr val="1C1D1F"/>
                </a:solidFill>
                <a:effectLst/>
                <a:latin typeface="udemy sans"/>
              </a:rPr>
              <a:t> Reserved Nodes give you the option to make a low, one-time payment for each cache node you want to reserve and, in turn, receive a significant discount on the hourly charge for that node.</a:t>
            </a:r>
          </a:p>
          <a:p>
            <a:pPr algn="l"/>
            <a:r>
              <a:rPr lang="en-US" b="1" i="0" dirty="0">
                <a:solidFill>
                  <a:srgbClr val="1C1D1F"/>
                </a:solidFill>
                <a:effectLst/>
                <a:highlight>
                  <a:srgbClr val="FFFF00"/>
                </a:highlight>
                <a:latin typeface="udemy sans"/>
              </a:rPr>
              <a:t>Amazon RDS RIs: </a:t>
            </a:r>
            <a:r>
              <a:rPr lang="en-US" b="0" i="0" dirty="0">
                <a:solidFill>
                  <a:srgbClr val="1C1D1F"/>
                </a:solidFill>
                <a:effectLst/>
                <a:latin typeface="udemy sans"/>
              </a:rPr>
              <a:t>Like Amazon EC2 RIs, Amazon RDS RIs can be purchased using No Upfront, Partial Upfront, or All Upfront terms. All Reserved Instance types are available for Aurora, MySQL, MariaDB, PostgreSQL, Oracle, and SQL Server database engines.</a:t>
            </a:r>
          </a:p>
          <a:p>
            <a:pPr algn="l"/>
            <a:r>
              <a:rPr lang="en-US" b="1" i="0" dirty="0">
                <a:solidFill>
                  <a:srgbClr val="1C1D1F"/>
                </a:solidFill>
                <a:effectLst/>
                <a:highlight>
                  <a:srgbClr val="FFFF00"/>
                </a:highlight>
                <a:latin typeface="udemy sans"/>
              </a:rPr>
              <a:t>Amazon Redshift Reserved Nodes: </a:t>
            </a:r>
            <a:r>
              <a:rPr lang="en-US" b="0" i="0" dirty="0">
                <a:solidFill>
                  <a:srgbClr val="1C1D1F"/>
                </a:solidFill>
                <a:effectLst/>
                <a:highlight>
                  <a:srgbClr val="FFFF00"/>
                </a:highlight>
                <a:latin typeface="udemy sans"/>
              </a:rPr>
              <a:t>If </a:t>
            </a:r>
            <a:r>
              <a:rPr lang="en-US" b="0" i="0" dirty="0">
                <a:solidFill>
                  <a:srgbClr val="1C1D1F"/>
                </a:solidFill>
                <a:effectLst/>
                <a:latin typeface="udemy sans"/>
              </a:rPr>
              <a:t>you intend to keep an Amazon Redshift cluster running continuously for a prolonged period, you should consider purchasing reserved-node offerings. These offerings provide significant savings over on-demand pricing, but they require you to reserve compute nodes and commit to paying for those nodes for either a 1- or 3-year duration.</a:t>
            </a:r>
          </a:p>
        </p:txBody>
      </p:sp>
    </p:spTree>
    <p:extLst>
      <p:ext uri="{BB962C8B-B14F-4D97-AF65-F5344CB8AC3E}">
        <p14:creationId xmlns:p14="http://schemas.microsoft.com/office/powerpoint/2010/main" val="449389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358778-D7B9-4D34-8405-2AF50DB6440D}"/>
              </a:ext>
            </a:extLst>
          </p:cNvPr>
          <p:cNvSpPr txBox="1"/>
          <p:nvPr/>
        </p:nvSpPr>
        <p:spPr>
          <a:xfrm>
            <a:off x="351692" y="219808"/>
            <a:ext cx="9744074" cy="1477328"/>
          </a:xfrm>
          <a:prstGeom prst="rect">
            <a:avLst/>
          </a:prstGeom>
          <a:noFill/>
        </p:spPr>
        <p:txBody>
          <a:bodyPr wrap="square">
            <a:spAutoFit/>
          </a:bodyPr>
          <a:lstStyle/>
          <a:p>
            <a:r>
              <a:rPr lang="en-US" b="0" i="0" dirty="0">
                <a:solidFill>
                  <a:srgbClr val="1C1D1F"/>
                </a:solidFill>
                <a:effectLst/>
                <a:latin typeface="udemy sans"/>
              </a:rPr>
              <a:t>An intern at an IT company provisioned a Linux based On-demand EC2 instance with per-second billing but terminated it within 30 seconds as he wanted to provision another instance type. What is the duration for which the instance would be charged?</a:t>
            </a:r>
          </a:p>
          <a:p>
            <a:r>
              <a:rPr lang="en-US" b="1" i="0" dirty="0">
                <a:solidFill>
                  <a:srgbClr val="1C1D1F"/>
                </a:solidFill>
                <a:effectLst/>
                <a:latin typeface="udemy sans"/>
              </a:rPr>
              <a:t>60 seconds</a:t>
            </a:r>
            <a:r>
              <a:rPr lang="en-US" b="0" i="0" dirty="0">
                <a:solidFill>
                  <a:srgbClr val="1C1D1F"/>
                </a:solidFill>
                <a:effectLst/>
                <a:latin typeface="udemy sans"/>
              </a:rPr>
              <a:t> - There is a one-minute minimum charge for Linux based EC2 instances, so this is the correct option.</a:t>
            </a:r>
            <a:endParaRPr lang="en-US" dirty="0"/>
          </a:p>
        </p:txBody>
      </p:sp>
      <p:pic>
        <p:nvPicPr>
          <p:cNvPr id="5" name="Picture 4">
            <a:extLst>
              <a:ext uri="{FF2B5EF4-FFF2-40B4-BE49-F238E27FC236}">
                <a16:creationId xmlns:a16="http://schemas.microsoft.com/office/drawing/2014/main" id="{2F571398-D1B8-472A-9D3E-DAE615986FFF}"/>
              </a:ext>
            </a:extLst>
          </p:cNvPr>
          <p:cNvPicPr>
            <a:picLocks noChangeAspect="1"/>
          </p:cNvPicPr>
          <p:nvPr/>
        </p:nvPicPr>
        <p:blipFill>
          <a:blip r:embed="rId3"/>
          <a:stretch>
            <a:fillRect/>
          </a:stretch>
        </p:blipFill>
        <p:spPr>
          <a:xfrm>
            <a:off x="0" y="1774673"/>
            <a:ext cx="10682654" cy="2106912"/>
          </a:xfrm>
          <a:prstGeom prst="rect">
            <a:avLst/>
          </a:prstGeom>
        </p:spPr>
      </p:pic>
      <p:pic>
        <p:nvPicPr>
          <p:cNvPr id="7" name="Picture 6">
            <a:extLst>
              <a:ext uri="{FF2B5EF4-FFF2-40B4-BE49-F238E27FC236}">
                <a16:creationId xmlns:a16="http://schemas.microsoft.com/office/drawing/2014/main" id="{827F357E-D8D2-4375-A8CD-D4527EAB0B39}"/>
              </a:ext>
            </a:extLst>
          </p:cNvPr>
          <p:cNvPicPr>
            <a:picLocks noChangeAspect="1"/>
          </p:cNvPicPr>
          <p:nvPr/>
        </p:nvPicPr>
        <p:blipFill>
          <a:blip r:embed="rId4"/>
          <a:stretch>
            <a:fillRect/>
          </a:stretch>
        </p:blipFill>
        <p:spPr>
          <a:xfrm>
            <a:off x="0" y="4024228"/>
            <a:ext cx="12184175" cy="1733792"/>
          </a:xfrm>
          <a:prstGeom prst="rect">
            <a:avLst/>
          </a:prstGeom>
        </p:spPr>
      </p:pic>
      <p:pic>
        <p:nvPicPr>
          <p:cNvPr id="9" name="Picture 8">
            <a:extLst>
              <a:ext uri="{FF2B5EF4-FFF2-40B4-BE49-F238E27FC236}">
                <a16:creationId xmlns:a16="http://schemas.microsoft.com/office/drawing/2014/main" id="{AB24FC0E-25A2-4F2A-9561-F7061BA85D77}"/>
              </a:ext>
            </a:extLst>
          </p:cNvPr>
          <p:cNvPicPr>
            <a:picLocks noChangeAspect="1"/>
          </p:cNvPicPr>
          <p:nvPr/>
        </p:nvPicPr>
        <p:blipFill>
          <a:blip r:embed="rId5"/>
          <a:stretch>
            <a:fillRect/>
          </a:stretch>
        </p:blipFill>
        <p:spPr>
          <a:xfrm>
            <a:off x="1182609" y="2251083"/>
            <a:ext cx="9235713" cy="838317"/>
          </a:xfrm>
          <a:prstGeom prst="rect">
            <a:avLst/>
          </a:prstGeom>
        </p:spPr>
      </p:pic>
      <p:sp>
        <p:nvSpPr>
          <p:cNvPr id="11" name="TextBox 10">
            <a:extLst>
              <a:ext uri="{FF2B5EF4-FFF2-40B4-BE49-F238E27FC236}">
                <a16:creationId xmlns:a16="http://schemas.microsoft.com/office/drawing/2014/main" id="{5D277C19-BA0D-4B6D-A9B2-C8D01BB8CB94}"/>
              </a:ext>
            </a:extLst>
          </p:cNvPr>
          <p:cNvSpPr txBox="1"/>
          <p:nvPr/>
        </p:nvSpPr>
        <p:spPr>
          <a:xfrm>
            <a:off x="3047189" y="3244334"/>
            <a:ext cx="6094378" cy="369332"/>
          </a:xfrm>
          <a:prstGeom prst="rect">
            <a:avLst/>
          </a:prstGeom>
          <a:noFill/>
        </p:spPr>
        <p:txBody>
          <a:bodyPr wrap="square">
            <a:spAutoFit/>
          </a:bodyPr>
          <a:lstStyle/>
          <a:p>
            <a:r>
              <a:rPr lang="en-US" dirty="0">
                <a:hlinkClick r:id="rId6"/>
              </a:rPr>
              <a:t>https://aws.amazon.com/premiumsupport/plans/</a:t>
            </a:r>
            <a:endParaRPr lang="en-US" dirty="0"/>
          </a:p>
        </p:txBody>
      </p:sp>
      <p:pic>
        <p:nvPicPr>
          <p:cNvPr id="13" name="Picture 12">
            <a:extLst>
              <a:ext uri="{FF2B5EF4-FFF2-40B4-BE49-F238E27FC236}">
                <a16:creationId xmlns:a16="http://schemas.microsoft.com/office/drawing/2014/main" id="{26ED2DF6-A9B9-4109-A47F-59137CB75C0F}"/>
              </a:ext>
            </a:extLst>
          </p:cNvPr>
          <p:cNvPicPr>
            <a:picLocks noChangeAspect="1"/>
          </p:cNvPicPr>
          <p:nvPr/>
        </p:nvPicPr>
        <p:blipFill>
          <a:blip r:embed="rId7"/>
          <a:stretch>
            <a:fillRect/>
          </a:stretch>
        </p:blipFill>
        <p:spPr>
          <a:xfrm>
            <a:off x="190526" y="5683309"/>
            <a:ext cx="11803122" cy="847843"/>
          </a:xfrm>
          <a:prstGeom prst="rect">
            <a:avLst/>
          </a:prstGeom>
        </p:spPr>
      </p:pic>
    </p:spTree>
    <p:extLst>
      <p:ext uri="{BB962C8B-B14F-4D97-AF65-F5344CB8AC3E}">
        <p14:creationId xmlns:p14="http://schemas.microsoft.com/office/powerpoint/2010/main" val="22450318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A2A3F6-5E73-4EC4-8FE3-3B024F137AFF}"/>
              </a:ext>
            </a:extLst>
          </p:cNvPr>
          <p:cNvPicPr>
            <a:picLocks noChangeAspect="1"/>
          </p:cNvPicPr>
          <p:nvPr/>
        </p:nvPicPr>
        <p:blipFill>
          <a:blip r:embed="rId2"/>
          <a:stretch>
            <a:fillRect/>
          </a:stretch>
        </p:blipFill>
        <p:spPr>
          <a:xfrm>
            <a:off x="172466" y="181248"/>
            <a:ext cx="11688806" cy="1343212"/>
          </a:xfrm>
          <a:prstGeom prst="rect">
            <a:avLst/>
          </a:prstGeom>
        </p:spPr>
      </p:pic>
      <p:pic>
        <p:nvPicPr>
          <p:cNvPr id="5" name="Picture 4">
            <a:extLst>
              <a:ext uri="{FF2B5EF4-FFF2-40B4-BE49-F238E27FC236}">
                <a16:creationId xmlns:a16="http://schemas.microsoft.com/office/drawing/2014/main" id="{10E85A88-765A-4749-8BB1-B3E53A608924}"/>
              </a:ext>
            </a:extLst>
          </p:cNvPr>
          <p:cNvPicPr>
            <a:picLocks noChangeAspect="1"/>
          </p:cNvPicPr>
          <p:nvPr/>
        </p:nvPicPr>
        <p:blipFill>
          <a:blip r:embed="rId3"/>
          <a:stretch>
            <a:fillRect/>
          </a:stretch>
        </p:blipFill>
        <p:spPr>
          <a:xfrm>
            <a:off x="885217" y="1432163"/>
            <a:ext cx="9719677" cy="2230492"/>
          </a:xfrm>
          <a:prstGeom prst="rect">
            <a:avLst/>
          </a:prstGeom>
        </p:spPr>
      </p:pic>
      <p:pic>
        <p:nvPicPr>
          <p:cNvPr id="7" name="Picture 6">
            <a:extLst>
              <a:ext uri="{FF2B5EF4-FFF2-40B4-BE49-F238E27FC236}">
                <a16:creationId xmlns:a16="http://schemas.microsoft.com/office/drawing/2014/main" id="{C639A4AC-F801-42FB-BF59-CA7B510B63B5}"/>
              </a:ext>
            </a:extLst>
          </p:cNvPr>
          <p:cNvPicPr>
            <a:picLocks noChangeAspect="1"/>
          </p:cNvPicPr>
          <p:nvPr/>
        </p:nvPicPr>
        <p:blipFill>
          <a:blip r:embed="rId4"/>
          <a:stretch>
            <a:fillRect/>
          </a:stretch>
        </p:blipFill>
        <p:spPr>
          <a:xfrm>
            <a:off x="172466" y="3823611"/>
            <a:ext cx="11403016" cy="981212"/>
          </a:xfrm>
          <a:prstGeom prst="rect">
            <a:avLst/>
          </a:prstGeom>
        </p:spPr>
      </p:pic>
    </p:spTree>
    <p:extLst>
      <p:ext uri="{BB962C8B-B14F-4D97-AF65-F5344CB8AC3E}">
        <p14:creationId xmlns:p14="http://schemas.microsoft.com/office/powerpoint/2010/main" val="6074977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A0ACCA-3928-4A80-8395-569DF92D68E4}"/>
              </a:ext>
            </a:extLst>
          </p:cNvPr>
          <p:cNvPicPr>
            <a:picLocks noChangeAspect="1"/>
          </p:cNvPicPr>
          <p:nvPr/>
        </p:nvPicPr>
        <p:blipFill>
          <a:blip r:embed="rId2"/>
          <a:stretch>
            <a:fillRect/>
          </a:stretch>
        </p:blipFill>
        <p:spPr>
          <a:xfrm>
            <a:off x="292451" y="125225"/>
            <a:ext cx="11412543" cy="1724266"/>
          </a:xfrm>
          <a:prstGeom prst="rect">
            <a:avLst/>
          </a:prstGeom>
        </p:spPr>
      </p:pic>
      <p:sp>
        <p:nvSpPr>
          <p:cNvPr id="5" name="TextBox 4">
            <a:extLst>
              <a:ext uri="{FF2B5EF4-FFF2-40B4-BE49-F238E27FC236}">
                <a16:creationId xmlns:a16="http://schemas.microsoft.com/office/drawing/2014/main" id="{8F1C8BEB-7CE7-49F7-920C-C94042F337E7}"/>
              </a:ext>
            </a:extLst>
          </p:cNvPr>
          <p:cNvSpPr txBox="1"/>
          <p:nvPr/>
        </p:nvSpPr>
        <p:spPr>
          <a:xfrm>
            <a:off x="96715" y="2129147"/>
            <a:ext cx="11412543" cy="3754874"/>
          </a:xfrm>
          <a:prstGeom prst="rect">
            <a:avLst/>
          </a:prstGeom>
          <a:noFill/>
        </p:spPr>
        <p:txBody>
          <a:bodyPr wrap="square">
            <a:spAutoFit/>
          </a:bodyPr>
          <a:lstStyle/>
          <a:p>
            <a:pPr algn="l"/>
            <a:r>
              <a:rPr lang="en-US" sz="1400" b="1" i="0" dirty="0">
                <a:solidFill>
                  <a:srgbClr val="1C1D1F"/>
                </a:solidFill>
                <a:effectLst/>
                <a:latin typeface="udemy sans"/>
              </a:rPr>
              <a:t>Amazon Inspector</a:t>
            </a:r>
            <a:endParaRPr lang="en-US" sz="1400" b="0" i="0" dirty="0">
              <a:solidFill>
                <a:srgbClr val="1C1D1F"/>
              </a:solidFill>
              <a:effectLst/>
              <a:latin typeface="udemy sans"/>
            </a:endParaRPr>
          </a:p>
          <a:p>
            <a:pPr algn="l"/>
            <a:r>
              <a:rPr lang="en-US" sz="1400" b="0" i="0" dirty="0">
                <a:solidFill>
                  <a:srgbClr val="1C1D1F"/>
                </a:solidFill>
                <a:effectLst/>
                <a:latin typeface="udemy sans"/>
              </a:rPr>
              <a:t>Amazon Inspector is an automated security assessment service that helps improve the security and compliance of applications deployed on your Amazon EC2 instances. Amazon Inspector automatically assesses applications for </a:t>
            </a:r>
            <a:r>
              <a:rPr lang="en-US" sz="1400" b="0" i="0" dirty="0">
                <a:solidFill>
                  <a:srgbClr val="1C1D1F"/>
                </a:solidFill>
                <a:effectLst/>
                <a:highlight>
                  <a:srgbClr val="FFFF00"/>
                </a:highlight>
                <a:latin typeface="udemy sans"/>
              </a:rPr>
              <a:t>exposure, vulnerabilities, and deviations from best practices</a:t>
            </a:r>
            <a:r>
              <a:rPr lang="en-US" sz="1400" b="0" i="0" dirty="0">
                <a:solidFill>
                  <a:srgbClr val="1C1D1F"/>
                </a:solidFill>
                <a:effectLst/>
                <a:latin typeface="udemy sans"/>
              </a:rPr>
              <a:t>. After performing an assessment, Amazon Inspector produces a detailed list of security findings prioritized by level of severity. These findings can be reviewed directly or as part of detailed assessment reports which are available via the Amazon Inspector console or API.</a:t>
            </a:r>
          </a:p>
          <a:p>
            <a:pPr algn="l"/>
            <a:r>
              <a:rPr lang="en-US" sz="1400" b="0" i="0" dirty="0">
                <a:solidFill>
                  <a:srgbClr val="1C1D1F"/>
                </a:solidFill>
                <a:effectLst/>
                <a:latin typeface="udemy sans"/>
              </a:rPr>
              <a:t>Incorrect options:</a:t>
            </a:r>
          </a:p>
          <a:p>
            <a:pPr algn="l"/>
            <a:r>
              <a:rPr lang="en-US" sz="1400" b="1" i="0" dirty="0">
                <a:solidFill>
                  <a:srgbClr val="1C1D1F"/>
                </a:solidFill>
                <a:effectLst/>
                <a:latin typeface="udemy sans"/>
              </a:rPr>
              <a:t>Amazon </a:t>
            </a:r>
            <a:r>
              <a:rPr lang="en-US" sz="1400" b="1" i="0" dirty="0" err="1">
                <a:solidFill>
                  <a:srgbClr val="1C1D1F"/>
                </a:solidFill>
                <a:effectLst/>
                <a:latin typeface="udemy sans"/>
              </a:rPr>
              <a:t>GuardDuty</a:t>
            </a:r>
            <a:r>
              <a:rPr lang="en-US" sz="1400" b="0" i="0" dirty="0">
                <a:solidFill>
                  <a:srgbClr val="1C1D1F"/>
                </a:solidFill>
                <a:effectLst/>
                <a:latin typeface="udemy sans"/>
              </a:rPr>
              <a:t> - Amazon </a:t>
            </a:r>
            <a:r>
              <a:rPr lang="en-US" sz="1400" b="0" i="0" dirty="0" err="1">
                <a:solidFill>
                  <a:srgbClr val="1C1D1F"/>
                </a:solidFill>
                <a:effectLst/>
                <a:latin typeface="udemy sans"/>
              </a:rPr>
              <a:t>GuardDuty</a:t>
            </a:r>
            <a:r>
              <a:rPr lang="en-US" sz="1400" b="0" i="0" dirty="0">
                <a:solidFill>
                  <a:srgbClr val="1C1D1F"/>
                </a:solidFill>
                <a:effectLst/>
                <a:latin typeface="udemy sans"/>
              </a:rPr>
              <a:t> is a </a:t>
            </a:r>
            <a:r>
              <a:rPr lang="en-US" sz="1400" b="0" i="0" dirty="0">
                <a:solidFill>
                  <a:srgbClr val="1C1D1F"/>
                </a:solidFill>
                <a:effectLst/>
                <a:highlight>
                  <a:srgbClr val="FFFF00"/>
                </a:highlight>
                <a:latin typeface="udemy sans"/>
              </a:rPr>
              <a:t>threat detection service that monitors malicious activity and unauthorized behavior to protect your AWS account. </a:t>
            </a:r>
            <a:r>
              <a:rPr lang="en-US" sz="1400" b="0" i="0" dirty="0" err="1">
                <a:solidFill>
                  <a:srgbClr val="1C1D1F"/>
                </a:solidFill>
                <a:effectLst/>
                <a:highlight>
                  <a:srgbClr val="FFFF00"/>
                </a:highlight>
                <a:latin typeface="udemy sans"/>
              </a:rPr>
              <a:t>GuardDuty</a:t>
            </a:r>
            <a:r>
              <a:rPr lang="en-US" sz="1400" b="0" i="0" dirty="0">
                <a:solidFill>
                  <a:srgbClr val="1C1D1F"/>
                </a:solidFill>
                <a:effectLst/>
                <a:highlight>
                  <a:srgbClr val="FFFF00"/>
                </a:highlight>
                <a:latin typeface="udemy sans"/>
              </a:rPr>
              <a:t> analyzes billions of events across your AWS accounts from AWS CloudTrail (AWS user and API activity in your accounts), Amazon VPC Flow Logs (network traffic data), and DNS Logs (name query patterns)</a:t>
            </a:r>
            <a:r>
              <a:rPr lang="en-US" sz="1400" b="0" i="0" dirty="0">
                <a:solidFill>
                  <a:srgbClr val="1C1D1F"/>
                </a:solidFill>
                <a:effectLst/>
                <a:latin typeface="udemy sans"/>
              </a:rPr>
              <a:t>. This service is for AWS account level access, not for instance-level management like an EC2. </a:t>
            </a:r>
            <a:r>
              <a:rPr lang="en-US" sz="1400" b="0" i="0" dirty="0" err="1">
                <a:solidFill>
                  <a:srgbClr val="1C1D1F"/>
                </a:solidFill>
                <a:effectLst/>
                <a:latin typeface="udemy sans"/>
              </a:rPr>
              <a:t>GuardDuty</a:t>
            </a:r>
            <a:r>
              <a:rPr lang="en-US" sz="1400" b="0" i="0" dirty="0">
                <a:solidFill>
                  <a:srgbClr val="1C1D1F"/>
                </a:solidFill>
                <a:effectLst/>
                <a:latin typeface="udemy sans"/>
              </a:rPr>
              <a:t> cannot be used to check OS vulnerabilities.</a:t>
            </a:r>
          </a:p>
          <a:p>
            <a:pPr algn="l"/>
            <a:r>
              <a:rPr lang="en-US" sz="1400" b="1" i="0" dirty="0">
                <a:solidFill>
                  <a:srgbClr val="1C1D1F"/>
                </a:solidFill>
                <a:effectLst/>
                <a:latin typeface="udemy sans"/>
              </a:rPr>
              <a:t>Amazon Macie</a:t>
            </a:r>
            <a:r>
              <a:rPr lang="en-US" sz="1400" b="0" i="0" dirty="0">
                <a:solidFill>
                  <a:srgbClr val="1C1D1F"/>
                </a:solidFill>
                <a:effectLst/>
                <a:latin typeface="udemy sans"/>
              </a:rPr>
              <a:t> - Amazon Macie is a fully managed data security and data privacy service that uses machine learning and pattern matching to discover and protect your sensitive data in AWS. </a:t>
            </a:r>
            <a:r>
              <a:rPr lang="en-US" sz="1400" b="0" i="0" dirty="0">
                <a:solidFill>
                  <a:srgbClr val="1C1D1F"/>
                </a:solidFill>
                <a:effectLst/>
                <a:highlight>
                  <a:srgbClr val="FFFF00"/>
                </a:highlight>
                <a:latin typeface="udemy sans"/>
              </a:rPr>
              <a:t>Macie helps identify and alert you to sensitive data, such as personally identifiable information (PII</a:t>
            </a:r>
            <a:r>
              <a:rPr lang="en-US" sz="1400" b="0" i="0" dirty="0">
                <a:solidFill>
                  <a:srgbClr val="1C1D1F"/>
                </a:solidFill>
                <a:effectLst/>
                <a:latin typeface="udemy sans"/>
              </a:rPr>
              <a:t>). This service is for securing data and has nothing to do with an EC2 security assessment. Macie cannot be used to check OS vulnerabilities.</a:t>
            </a:r>
          </a:p>
          <a:p>
            <a:pPr algn="l"/>
            <a:r>
              <a:rPr lang="en-US" sz="1400" b="1" i="0" dirty="0">
                <a:solidFill>
                  <a:srgbClr val="1C1D1F"/>
                </a:solidFill>
                <a:effectLst/>
                <a:latin typeface="udemy sans"/>
              </a:rPr>
              <a:t>AWS Shield</a:t>
            </a:r>
            <a:r>
              <a:rPr lang="en-US" sz="1400" b="0" i="0" dirty="0">
                <a:solidFill>
                  <a:srgbClr val="1C1D1F"/>
                </a:solidFill>
                <a:effectLst/>
                <a:latin typeface="udemy sans"/>
              </a:rPr>
              <a:t> - AWS </a:t>
            </a:r>
            <a:r>
              <a:rPr lang="en-US" sz="1400" b="0" i="0" dirty="0">
                <a:solidFill>
                  <a:srgbClr val="1C1D1F"/>
                </a:solidFill>
                <a:effectLst/>
                <a:highlight>
                  <a:srgbClr val="FFFF00"/>
                </a:highlight>
                <a:latin typeface="udemy sans"/>
              </a:rPr>
              <a:t>Shield is a managed Distributed Denial of Service (DDoS) protection service that safeguards applications running on AWS</a:t>
            </a:r>
            <a:r>
              <a:rPr lang="en-US" sz="1400" b="0" i="0" dirty="0">
                <a:solidFill>
                  <a:srgbClr val="1C1D1F"/>
                </a:solidFill>
                <a:effectLst/>
                <a:latin typeface="udemy sans"/>
              </a:rPr>
              <a:t>. AWS Shield provides always-on detection and automatic inline mitigations that minimize application downtime and latency, so there is no need to engage AWS Support to benefit from DDoS protection. Shield is general protection against </a:t>
            </a:r>
            <a:r>
              <a:rPr lang="en-US" sz="1400" b="0" i="0" dirty="0" err="1">
                <a:solidFill>
                  <a:srgbClr val="1C1D1F"/>
                </a:solidFill>
                <a:effectLst/>
                <a:latin typeface="udemy sans"/>
              </a:rPr>
              <a:t>DDos</a:t>
            </a:r>
            <a:r>
              <a:rPr lang="en-US" sz="1400" b="0" i="0" dirty="0">
                <a:solidFill>
                  <a:srgbClr val="1C1D1F"/>
                </a:solidFill>
                <a:effectLst/>
                <a:latin typeface="udemy sans"/>
              </a:rPr>
              <a:t> attacks for all resources in the AWS network, and not an instance-level security assessment service. Shield cannot be used to check OS vulnerabilities.</a:t>
            </a:r>
          </a:p>
        </p:txBody>
      </p:sp>
    </p:spTree>
    <p:extLst>
      <p:ext uri="{BB962C8B-B14F-4D97-AF65-F5344CB8AC3E}">
        <p14:creationId xmlns:p14="http://schemas.microsoft.com/office/powerpoint/2010/main" val="24941948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824189-2FA2-46EB-B77A-954770661160}"/>
              </a:ext>
            </a:extLst>
          </p:cNvPr>
          <p:cNvPicPr>
            <a:picLocks noChangeAspect="1"/>
          </p:cNvPicPr>
          <p:nvPr/>
        </p:nvPicPr>
        <p:blipFill>
          <a:blip r:embed="rId2"/>
          <a:stretch>
            <a:fillRect/>
          </a:stretch>
        </p:blipFill>
        <p:spPr>
          <a:xfrm>
            <a:off x="6708231" y="88011"/>
            <a:ext cx="5483769" cy="2052075"/>
          </a:xfrm>
          <a:prstGeom prst="rect">
            <a:avLst/>
          </a:prstGeom>
        </p:spPr>
      </p:pic>
      <p:pic>
        <p:nvPicPr>
          <p:cNvPr id="7170" name="Picture 2">
            <a:extLst>
              <a:ext uri="{FF2B5EF4-FFF2-40B4-BE49-F238E27FC236}">
                <a16:creationId xmlns:a16="http://schemas.microsoft.com/office/drawing/2014/main" id="{7AB5DA64-A9A3-48A9-AB44-3CB4DA89B2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497" y="230323"/>
            <a:ext cx="6390767" cy="38195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DC34148-C6D4-4C06-9009-EF1CC5EEFCE5}"/>
              </a:ext>
            </a:extLst>
          </p:cNvPr>
          <p:cNvSpPr txBox="1"/>
          <p:nvPr/>
        </p:nvSpPr>
        <p:spPr>
          <a:xfrm>
            <a:off x="6018989" y="2233136"/>
            <a:ext cx="6094378" cy="1477328"/>
          </a:xfrm>
          <a:prstGeom prst="rect">
            <a:avLst/>
          </a:prstGeom>
          <a:noFill/>
        </p:spPr>
        <p:txBody>
          <a:bodyPr wrap="square">
            <a:spAutoFit/>
          </a:bodyPr>
          <a:lstStyle/>
          <a:p>
            <a:r>
              <a:rPr lang="en-US" b="0" i="0" dirty="0">
                <a:solidFill>
                  <a:srgbClr val="1C1D1F"/>
                </a:solidFill>
                <a:effectLst/>
                <a:latin typeface="udemy sans"/>
              </a:rPr>
              <a:t>Reliability in the cloud - </a:t>
            </a:r>
            <a:r>
              <a:rPr lang="en-US" b="0" i="0" dirty="0">
                <a:solidFill>
                  <a:srgbClr val="1C1D1F"/>
                </a:solidFill>
                <a:effectLst/>
                <a:highlight>
                  <a:srgbClr val="FFFF00"/>
                </a:highlight>
                <a:latin typeface="udemy sans"/>
              </a:rPr>
              <a:t>Foundations, Change Management, Failure Management</a:t>
            </a:r>
            <a:r>
              <a:rPr lang="en-US" b="0" i="0" dirty="0">
                <a:solidFill>
                  <a:srgbClr val="1C1D1F"/>
                </a:solidFill>
                <a:effectLst/>
                <a:latin typeface="udemy sans"/>
              </a:rPr>
              <a:t>. Being aware of how change affects a system (change management) allows you to plan proactively, and monitoring allows you to quickly identify trends that could lead to capacity issues or SLA breaches.</a:t>
            </a:r>
            <a:endParaRPr lang="en-US" dirty="0"/>
          </a:p>
        </p:txBody>
      </p:sp>
      <p:pic>
        <p:nvPicPr>
          <p:cNvPr id="7174" name="Picture 6">
            <a:extLst>
              <a:ext uri="{FF2B5EF4-FFF2-40B4-BE49-F238E27FC236}">
                <a16:creationId xmlns:a16="http://schemas.microsoft.com/office/drawing/2014/main" id="{7471E95E-061E-4377-9A1A-65EB43FD33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380" y="3760652"/>
            <a:ext cx="5881609" cy="28670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8D989AD-0864-4918-A63F-89F5F006D0E4}"/>
              </a:ext>
            </a:extLst>
          </p:cNvPr>
          <p:cNvSpPr txBox="1"/>
          <p:nvPr/>
        </p:nvSpPr>
        <p:spPr>
          <a:xfrm>
            <a:off x="6096000" y="4021336"/>
            <a:ext cx="6094378" cy="2031325"/>
          </a:xfrm>
          <a:prstGeom prst="rect">
            <a:avLst/>
          </a:prstGeom>
          <a:noFill/>
        </p:spPr>
        <p:txBody>
          <a:bodyPr wrap="square">
            <a:spAutoFit/>
          </a:bodyPr>
          <a:lstStyle/>
          <a:p>
            <a:r>
              <a:rPr lang="en-US" b="1" i="0" dirty="0">
                <a:solidFill>
                  <a:srgbClr val="1C1D1F"/>
                </a:solidFill>
                <a:effectLst/>
                <a:latin typeface="udemy sans"/>
              </a:rPr>
              <a:t>Amazon CloudWatch</a:t>
            </a:r>
            <a:r>
              <a:rPr lang="en-US" b="0" i="0" dirty="0">
                <a:solidFill>
                  <a:srgbClr val="1C1D1F"/>
                </a:solidFill>
                <a:effectLst/>
                <a:latin typeface="udemy sans"/>
              </a:rPr>
              <a:t> </a:t>
            </a:r>
            <a:r>
              <a:rPr lang="en-US" b="0" i="0" dirty="0">
                <a:solidFill>
                  <a:srgbClr val="1C1D1F"/>
                </a:solidFill>
                <a:effectLst/>
                <a:highlight>
                  <a:srgbClr val="FFFF00"/>
                </a:highlight>
                <a:latin typeface="udemy sans"/>
              </a:rPr>
              <a:t>- Amazon CloudWatch is a monitoring and observability service built for DevOps engineers, developers, site reliability engineers (SREs</a:t>
            </a:r>
            <a:r>
              <a:rPr lang="en-US" b="0" i="0" dirty="0">
                <a:solidFill>
                  <a:srgbClr val="1C1D1F"/>
                </a:solidFill>
                <a:effectLst/>
                <a:latin typeface="udemy sans"/>
              </a:rPr>
              <a:t>), and IT managers. CloudWatch provides data and actionable insights to monitor applications, respond to system-wide performance changes, optimize resource utilization, and get a unified view of operational health.</a:t>
            </a:r>
            <a:endParaRPr lang="en-US" dirty="0"/>
          </a:p>
        </p:txBody>
      </p:sp>
    </p:spTree>
    <p:extLst>
      <p:ext uri="{BB962C8B-B14F-4D97-AF65-F5344CB8AC3E}">
        <p14:creationId xmlns:p14="http://schemas.microsoft.com/office/powerpoint/2010/main" val="7581381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BDBA7D-CC4D-4894-A3BB-E2ACFAE0532B}"/>
              </a:ext>
            </a:extLst>
          </p:cNvPr>
          <p:cNvPicPr>
            <a:picLocks noChangeAspect="1"/>
          </p:cNvPicPr>
          <p:nvPr/>
        </p:nvPicPr>
        <p:blipFill>
          <a:blip r:embed="rId2"/>
          <a:stretch>
            <a:fillRect/>
          </a:stretch>
        </p:blipFill>
        <p:spPr>
          <a:xfrm>
            <a:off x="358605" y="286786"/>
            <a:ext cx="11193437" cy="885949"/>
          </a:xfrm>
          <a:prstGeom prst="rect">
            <a:avLst/>
          </a:prstGeom>
        </p:spPr>
      </p:pic>
      <p:pic>
        <p:nvPicPr>
          <p:cNvPr id="5" name="Picture 4">
            <a:extLst>
              <a:ext uri="{FF2B5EF4-FFF2-40B4-BE49-F238E27FC236}">
                <a16:creationId xmlns:a16="http://schemas.microsoft.com/office/drawing/2014/main" id="{6B800573-30B0-4342-8FA4-93B7CA2F1C35}"/>
              </a:ext>
            </a:extLst>
          </p:cNvPr>
          <p:cNvPicPr>
            <a:picLocks noChangeAspect="1"/>
          </p:cNvPicPr>
          <p:nvPr/>
        </p:nvPicPr>
        <p:blipFill>
          <a:blip r:embed="rId3"/>
          <a:stretch>
            <a:fillRect/>
          </a:stretch>
        </p:blipFill>
        <p:spPr>
          <a:xfrm>
            <a:off x="509954" y="3429000"/>
            <a:ext cx="11298227" cy="885949"/>
          </a:xfrm>
          <a:prstGeom prst="rect">
            <a:avLst/>
          </a:prstGeom>
        </p:spPr>
      </p:pic>
      <p:sp>
        <p:nvSpPr>
          <p:cNvPr id="7" name="TextBox 6">
            <a:extLst>
              <a:ext uri="{FF2B5EF4-FFF2-40B4-BE49-F238E27FC236}">
                <a16:creationId xmlns:a16="http://schemas.microsoft.com/office/drawing/2014/main" id="{ECBC5C5B-C5AB-4909-8D13-ADE7497A88AA}"/>
              </a:ext>
            </a:extLst>
          </p:cNvPr>
          <p:cNvSpPr txBox="1"/>
          <p:nvPr/>
        </p:nvSpPr>
        <p:spPr>
          <a:xfrm>
            <a:off x="1204547" y="1172735"/>
            <a:ext cx="8073535" cy="2031325"/>
          </a:xfrm>
          <a:prstGeom prst="rect">
            <a:avLst/>
          </a:prstGeom>
          <a:noFill/>
        </p:spPr>
        <p:txBody>
          <a:bodyPr wrap="square">
            <a:spAutoFit/>
          </a:bodyPr>
          <a:lstStyle/>
          <a:p>
            <a:r>
              <a:rPr lang="en-US" b="0" i="0" dirty="0">
                <a:solidFill>
                  <a:srgbClr val="1C1D1F"/>
                </a:solidFill>
                <a:effectLst/>
                <a:latin typeface="udemy sans"/>
              </a:rPr>
              <a:t>You can remove an account from your organization only </a:t>
            </a:r>
            <a:r>
              <a:rPr lang="en-US" b="1" i="0" dirty="0">
                <a:solidFill>
                  <a:srgbClr val="1C1D1F"/>
                </a:solidFill>
                <a:effectLst/>
                <a:highlight>
                  <a:srgbClr val="FFFF00"/>
                </a:highlight>
                <a:latin typeface="udemy sans"/>
              </a:rPr>
              <a:t>if the account has the information that is required for it to operate as a standalone account. </a:t>
            </a:r>
            <a:r>
              <a:rPr lang="en-US" b="0" i="0" dirty="0">
                <a:solidFill>
                  <a:srgbClr val="1C1D1F"/>
                </a:solidFill>
                <a:effectLst/>
                <a:latin typeface="udemy sans"/>
              </a:rPr>
              <a:t>For each account that you want to make standalone, you must accept the AWS Customer Agreement, choose a support plan, provide and verify the required contact information, and provide a current payment method. AWS uses the payment method to charge for any billable (not AWS Free Tier) AWS activity that occurs while the account isn't attached to an organization.</a:t>
            </a:r>
            <a:endParaRPr lang="en-US" dirty="0"/>
          </a:p>
        </p:txBody>
      </p:sp>
      <p:sp>
        <p:nvSpPr>
          <p:cNvPr id="9" name="TextBox 8">
            <a:extLst>
              <a:ext uri="{FF2B5EF4-FFF2-40B4-BE49-F238E27FC236}">
                <a16:creationId xmlns:a16="http://schemas.microsoft.com/office/drawing/2014/main" id="{F0E39B9A-1100-4C99-B119-49A7D93A9A98}"/>
              </a:ext>
            </a:extLst>
          </p:cNvPr>
          <p:cNvSpPr txBox="1"/>
          <p:nvPr/>
        </p:nvSpPr>
        <p:spPr>
          <a:xfrm>
            <a:off x="630004" y="4539889"/>
            <a:ext cx="10158158" cy="1200329"/>
          </a:xfrm>
          <a:prstGeom prst="rect">
            <a:avLst/>
          </a:prstGeom>
          <a:noFill/>
        </p:spPr>
        <p:txBody>
          <a:bodyPr wrap="square">
            <a:spAutoFit/>
          </a:bodyPr>
          <a:lstStyle/>
          <a:p>
            <a:r>
              <a:rPr lang="en-US" b="0" i="0" dirty="0">
                <a:solidFill>
                  <a:srgbClr val="1C1D1F"/>
                </a:solidFill>
                <a:effectLst/>
                <a:latin typeface="udemy sans"/>
              </a:rPr>
              <a:t>AWS Shield Standard defends against most common, frequently occurring network and transport layer DDoS attacks that target your website or applications. While AWS Shield Standard helps protect all AWS customers, you get better protection if you are using Amazon CloudFront and Amazon Route 53. All </a:t>
            </a:r>
            <a:r>
              <a:rPr lang="en-US" b="1" i="0" dirty="0">
                <a:solidFill>
                  <a:srgbClr val="1C1D1F"/>
                </a:solidFill>
                <a:effectLst/>
                <a:highlight>
                  <a:srgbClr val="FFFF00"/>
                </a:highlight>
                <a:latin typeface="udemy sans"/>
              </a:rPr>
              <a:t>AWS customers benefit from the automatic protections of AWS Shield Standard, at no additional charge.</a:t>
            </a:r>
            <a:endParaRPr lang="en-US" b="1" dirty="0">
              <a:highlight>
                <a:srgbClr val="FFFF00"/>
              </a:highlight>
            </a:endParaRPr>
          </a:p>
        </p:txBody>
      </p:sp>
    </p:spTree>
    <p:extLst>
      <p:ext uri="{BB962C8B-B14F-4D97-AF65-F5344CB8AC3E}">
        <p14:creationId xmlns:p14="http://schemas.microsoft.com/office/powerpoint/2010/main" val="6106568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9BD147-A6D4-4E4A-A560-7E41567A95E2}"/>
              </a:ext>
            </a:extLst>
          </p:cNvPr>
          <p:cNvPicPr>
            <a:picLocks noChangeAspect="1"/>
          </p:cNvPicPr>
          <p:nvPr/>
        </p:nvPicPr>
        <p:blipFill>
          <a:blip r:embed="rId2"/>
          <a:stretch>
            <a:fillRect/>
          </a:stretch>
        </p:blipFill>
        <p:spPr>
          <a:xfrm>
            <a:off x="246833" y="135456"/>
            <a:ext cx="11698333" cy="800212"/>
          </a:xfrm>
          <a:prstGeom prst="rect">
            <a:avLst/>
          </a:prstGeom>
        </p:spPr>
      </p:pic>
      <p:sp>
        <p:nvSpPr>
          <p:cNvPr id="5" name="TextBox 4">
            <a:extLst>
              <a:ext uri="{FF2B5EF4-FFF2-40B4-BE49-F238E27FC236}">
                <a16:creationId xmlns:a16="http://schemas.microsoft.com/office/drawing/2014/main" id="{4B393225-A817-48AE-85CB-1A8E93C47891}"/>
              </a:ext>
            </a:extLst>
          </p:cNvPr>
          <p:cNvSpPr txBox="1"/>
          <p:nvPr/>
        </p:nvSpPr>
        <p:spPr>
          <a:xfrm>
            <a:off x="431384" y="935668"/>
            <a:ext cx="10234246" cy="923330"/>
          </a:xfrm>
          <a:prstGeom prst="rect">
            <a:avLst/>
          </a:prstGeom>
          <a:noFill/>
        </p:spPr>
        <p:txBody>
          <a:bodyPr wrap="square">
            <a:spAutoFit/>
          </a:bodyPr>
          <a:lstStyle/>
          <a:p>
            <a:r>
              <a:rPr lang="en-US" b="0" i="0" dirty="0">
                <a:solidFill>
                  <a:srgbClr val="1C1D1F"/>
                </a:solidFill>
                <a:effectLst/>
                <a:latin typeface="udemy sans"/>
              </a:rPr>
              <a:t>AWS Shield Advanced provides expanded DDoS attack protection for web applications running on the following resources: </a:t>
            </a:r>
            <a:r>
              <a:rPr lang="en-US" b="1" i="0" dirty="0">
                <a:solidFill>
                  <a:srgbClr val="1C1D1F"/>
                </a:solidFill>
                <a:effectLst/>
                <a:highlight>
                  <a:srgbClr val="FFFF00"/>
                </a:highlight>
                <a:latin typeface="udemy sans"/>
              </a:rPr>
              <a:t>Amazon Elastic Compute Cloud, Elastic Load Balancing (ELB), Amazon CloudFront, Amazon Route 53, AWS Global Accelerator.</a:t>
            </a:r>
            <a:endParaRPr lang="en-US" b="1" dirty="0">
              <a:highlight>
                <a:srgbClr val="FFFF00"/>
              </a:highlight>
            </a:endParaRPr>
          </a:p>
        </p:txBody>
      </p:sp>
      <p:pic>
        <p:nvPicPr>
          <p:cNvPr id="8194" name="Picture 2">
            <a:extLst>
              <a:ext uri="{FF2B5EF4-FFF2-40B4-BE49-F238E27FC236}">
                <a16:creationId xmlns:a16="http://schemas.microsoft.com/office/drawing/2014/main" id="{C9409943-16B2-43A0-B92F-B9039A727F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383" y="1858998"/>
            <a:ext cx="11436361" cy="4601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86086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3BA132-197B-4685-B6DF-BA578E46F675}"/>
              </a:ext>
            </a:extLst>
          </p:cNvPr>
          <p:cNvPicPr>
            <a:picLocks noChangeAspect="1"/>
          </p:cNvPicPr>
          <p:nvPr/>
        </p:nvPicPr>
        <p:blipFill>
          <a:blip r:embed="rId2"/>
          <a:stretch>
            <a:fillRect/>
          </a:stretch>
        </p:blipFill>
        <p:spPr>
          <a:xfrm>
            <a:off x="193431" y="220118"/>
            <a:ext cx="11528225" cy="790685"/>
          </a:xfrm>
          <a:prstGeom prst="rect">
            <a:avLst/>
          </a:prstGeom>
        </p:spPr>
      </p:pic>
      <p:sp>
        <p:nvSpPr>
          <p:cNvPr id="5" name="TextBox 4">
            <a:extLst>
              <a:ext uri="{FF2B5EF4-FFF2-40B4-BE49-F238E27FC236}">
                <a16:creationId xmlns:a16="http://schemas.microsoft.com/office/drawing/2014/main" id="{48CBDEA3-7A33-4377-B99C-A3C0D43EC42C}"/>
              </a:ext>
            </a:extLst>
          </p:cNvPr>
          <p:cNvSpPr txBox="1"/>
          <p:nvPr/>
        </p:nvSpPr>
        <p:spPr>
          <a:xfrm>
            <a:off x="1652954" y="549138"/>
            <a:ext cx="9434146" cy="923330"/>
          </a:xfrm>
          <a:prstGeom prst="rect">
            <a:avLst/>
          </a:prstGeom>
          <a:noFill/>
        </p:spPr>
        <p:txBody>
          <a:bodyPr wrap="square">
            <a:spAutoFit/>
          </a:bodyPr>
          <a:lstStyle/>
          <a:p>
            <a:r>
              <a:rPr lang="en-US" dirty="0"/>
              <a:t>All you need to remember is that a </a:t>
            </a:r>
            <a:r>
              <a:rPr lang="en-US" dirty="0">
                <a:highlight>
                  <a:srgbClr val="FFFF00"/>
                </a:highlight>
              </a:rPr>
              <a:t>3 years term would always be more cost-effective than a 1-year term. </a:t>
            </a:r>
            <a:r>
              <a:rPr lang="en-US" dirty="0"/>
              <a:t>Then within a term, "all upfront" is better than "partial upfront" which in turn is better than "no upfront" from a cost savings perspective.</a:t>
            </a:r>
          </a:p>
        </p:txBody>
      </p:sp>
      <p:pic>
        <p:nvPicPr>
          <p:cNvPr id="12" name="Picture 11">
            <a:extLst>
              <a:ext uri="{FF2B5EF4-FFF2-40B4-BE49-F238E27FC236}">
                <a16:creationId xmlns:a16="http://schemas.microsoft.com/office/drawing/2014/main" id="{4AC905C1-388E-4961-ABF2-9706A12C36F5}"/>
              </a:ext>
            </a:extLst>
          </p:cNvPr>
          <p:cNvPicPr>
            <a:picLocks noChangeAspect="1"/>
          </p:cNvPicPr>
          <p:nvPr/>
        </p:nvPicPr>
        <p:blipFill>
          <a:blip r:embed="rId3"/>
          <a:stretch>
            <a:fillRect/>
          </a:stretch>
        </p:blipFill>
        <p:spPr>
          <a:xfrm>
            <a:off x="0" y="1406221"/>
            <a:ext cx="12276089" cy="1476581"/>
          </a:xfrm>
          <a:prstGeom prst="rect">
            <a:avLst/>
          </a:prstGeom>
        </p:spPr>
      </p:pic>
      <p:pic>
        <p:nvPicPr>
          <p:cNvPr id="10247" name="Picture 7">
            <a:extLst>
              <a:ext uri="{FF2B5EF4-FFF2-40B4-BE49-F238E27FC236}">
                <a16:creationId xmlns:a16="http://schemas.microsoft.com/office/drawing/2014/main" id="{47932470-97D5-4808-8EDC-3A069B4BC8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6869" y="2882802"/>
            <a:ext cx="9621997" cy="3579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73713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70768818-CE66-42B4-B44A-F21685642D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30" y="689789"/>
            <a:ext cx="11831515" cy="5160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814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3C10652C-89A5-4052-8BB3-AE5CD94E2B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01" y="1547446"/>
            <a:ext cx="11878406" cy="531055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54E2586-1DFA-4F95-8CEE-5E26EEB320AC}"/>
              </a:ext>
            </a:extLst>
          </p:cNvPr>
          <p:cNvSpPr txBox="1"/>
          <p:nvPr/>
        </p:nvSpPr>
        <p:spPr>
          <a:xfrm>
            <a:off x="235194" y="183661"/>
            <a:ext cx="4758836" cy="923330"/>
          </a:xfrm>
          <a:prstGeom prst="rect">
            <a:avLst/>
          </a:prstGeom>
          <a:noFill/>
        </p:spPr>
        <p:txBody>
          <a:bodyPr wrap="square">
            <a:spAutoFit/>
          </a:bodyPr>
          <a:lstStyle/>
          <a:p>
            <a:r>
              <a:rPr lang="en-US" b="0" i="0" dirty="0">
                <a:solidFill>
                  <a:srgbClr val="1C1D1F"/>
                </a:solidFill>
                <a:effectLst/>
                <a:latin typeface="udemy sans"/>
              </a:rPr>
              <a:t>Which of the following S3 storage classes takes the most time to retrieve data (also known as first byte latency)?</a:t>
            </a:r>
            <a:endParaRPr lang="en-US" dirty="0"/>
          </a:p>
        </p:txBody>
      </p:sp>
      <p:pic>
        <p:nvPicPr>
          <p:cNvPr id="7" name="Picture 6">
            <a:extLst>
              <a:ext uri="{FF2B5EF4-FFF2-40B4-BE49-F238E27FC236}">
                <a16:creationId xmlns:a16="http://schemas.microsoft.com/office/drawing/2014/main" id="{16CFB6E8-CE92-4CF2-B292-72A60CFFE4B4}"/>
              </a:ext>
            </a:extLst>
          </p:cNvPr>
          <p:cNvPicPr>
            <a:picLocks noChangeAspect="1"/>
          </p:cNvPicPr>
          <p:nvPr/>
        </p:nvPicPr>
        <p:blipFill>
          <a:blip r:embed="rId3"/>
          <a:stretch>
            <a:fillRect/>
          </a:stretch>
        </p:blipFill>
        <p:spPr>
          <a:xfrm>
            <a:off x="4815355" y="0"/>
            <a:ext cx="7141452" cy="1670538"/>
          </a:xfrm>
          <a:prstGeom prst="rect">
            <a:avLst/>
          </a:prstGeom>
        </p:spPr>
      </p:pic>
      <p:pic>
        <p:nvPicPr>
          <p:cNvPr id="14" name="Picture 13">
            <a:extLst>
              <a:ext uri="{FF2B5EF4-FFF2-40B4-BE49-F238E27FC236}">
                <a16:creationId xmlns:a16="http://schemas.microsoft.com/office/drawing/2014/main" id="{2331AA3F-99AA-4F6C-8CF7-60EF2261A94B}"/>
              </a:ext>
            </a:extLst>
          </p:cNvPr>
          <p:cNvPicPr>
            <a:picLocks noChangeAspect="1"/>
          </p:cNvPicPr>
          <p:nvPr/>
        </p:nvPicPr>
        <p:blipFill>
          <a:blip r:embed="rId4"/>
          <a:stretch>
            <a:fillRect/>
          </a:stretch>
        </p:blipFill>
        <p:spPr>
          <a:xfrm>
            <a:off x="116501" y="1907990"/>
            <a:ext cx="6335009" cy="281295"/>
          </a:xfrm>
          <a:prstGeom prst="rect">
            <a:avLst/>
          </a:prstGeom>
        </p:spPr>
      </p:pic>
    </p:spTree>
    <p:extLst>
      <p:ext uri="{BB962C8B-B14F-4D97-AF65-F5344CB8AC3E}">
        <p14:creationId xmlns:p14="http://schemas.microsoft.com/office/powerpoint/2010/main" val="27415827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E4B686-78ED-43DB-B61A-F1FA70AAF2F2}"/>
              </a:ext>
            </a:extLst>
          </p:cNvPr>
          <p:cNvPicPr>
            <a:picLocks noChangeAspect="1"/>
          </p:cNvPicPr>
          <p:nvPr/>
        </p:nvPicPr>
        <p:blipFill>
          <a:blip r:embed="rId2"/>
          <a:stretch>
            <a:fillRect/>
          </a:stretch>
        </p:blipFill>
        <p:spPr>
          <a:xfrm>
            <a:off x="230533" y="228767"/>
            <a:ext cx="11614626" cy="2848373"/>
          </a:xfrm>
          <a:prstGeom prst="rect">
            <a:avLst/>
          </a:prstGeom>
        </p:spPr>
      </p:pic>
      <p:pic>
        <p:nvPicPr>
          <p:cNvPr id="5" name="Picture 4">
            <a:extLst>
              <a:ext uri="{FF2B5EF4-FFF2-40B4-BE49-F238E27FC236}">
                <a16:creationId xmlns:a16="http://schemas.microsoft.com/office/drawing/2014/main" id="{549BACB4-B816-47DC-B443-D3482ECDDED1}"/>
              </a:ext>
            </a:extLst>
          </p:cNvPr>
          <p:cNvPicPr>
            <a:picLocks noChangeAspect="1"/>
          </p:cNvPicPr>
          <p:nvPr/>
        </p:nvPicPr>
        <p:blipFill>
          <a:blip r:embed="rId3"/>
          <a:stretch>
            <a:fillRect/>
          </a:stretch>
        </p:blipFill>
        <p:spPr>
          <a:xfrm>
            <a:off x="230532" y="3429000"/>
            <a:ext cx="11322559" cy="2495898"/>
          </a:xfrm>
          <a:prstGeom prst="rect">
            <a:avLst/>
          </a:prstGeom>
        </p:spPr>
      </p:pic>
    </p:spTree>
    <p:extLst>
      <p:ext uri="{BB962C8B-B14F-4D97-AF65-F5344CB8AC3E}">
        <p14:creationId xmlns:p14="http://schemas.microsoft.com/office/powerpoint/2010/main" val="11216926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D01AEE-444E-4D3E-9CFC-2E5427FEEF55}"/>
              </a:ext>
            </a:extLst>
          </p:cNvPr>
          <p:cNvPicPr>
            <a:picLocks noChangeAspect="1"/>
          </p:cNvPicPr>
          <p:nvPr/>
        </p:nvPicPr>
        <p:blipFill>
          <a:blip r:embed="rId2"/>
          <a:stretch>
            <a:fillRect/>
          </a:stretch>
        </p:blipFill>
        <p:spPr>
          <a:xfrm>
            <a:off x="661388" y="376895"/>
            <a:ext cx="9643197" cy="1057423"/>
          </a:xfrm>
          <a:prstGeom prst="rect">
            <a:avLst/>
          </a:prstGeom>
        </p:spPr>
      </p:pic>
      <p:sp>
        <p:nvSpPr>
          <p:cNvPr id="5" name="TextBox 4">
            <a:extLst>
              <a:ext uri="{FF2B5EF4-FFF2-40B4-BE49-F238E27FC236}">
                <a16:creationId xmlns:a16="http://schemas.microsoft.com/office/drawing/2014/main" id="{192D58F8-E4A6-4259-BF60-439AAD5AE19A}"/>
              </a:ext>
            </a:extLst>
          </p:cNvPr>
          <p:cNvSpPr txBox="1"/>
          <p:nvPr/>
        </p:nvSpPr>
        <p:spPr>
          <a:xfrm>
            <a:off x="1641964" y="972653"/>
            <a:ext cx="6429374" cy="923330"/>
          </a:xfrm>
          <a:prstGeom prst="rect">
            <a:avLst/>
          </a:prstGeom>
          <a:noFill/>
        </p:spPr>
        <p:txBody>
          <a:bodyPr wrap="square">
            <a:spAutoFit/>
          </a:bodyPr>
          <a:lstStyle/>
          <a:p>
            <a:pPr algn="l"/>
            <a:r>
              <a:rPr lang="en-US" b="1" i="0" dirty="0">
                <a:solidFill>
                  <a:srgbClr val="1C1D1F"/>
                </a:solidFill>
                <a:effectLst/>
                <a:latin typeface="udemy sans"/>
              </a:rPr>
              <a:t>AWS WAF, Route 53</a:t>
            </a:r>
            <a:endParaRPr lang="en-US" b="0" i="0" dirty="0">
              <a:solidFill>
                <a:srgbClr val="1C1D1F"/>
              </a:solidFill>
              <a:effectLst/>
              <a:latin typeface="udemy sans"/>
            </a:endParaRPr>
          </a:p>
          <a:p>
            <a:br>
              <a:rPr lang="en-US" dirty="0"/>
            </a:br>
            <a:endParaRPr lang="en-US" dirty="0"/>
          </a:p>
        </p:txBody>
      </p:sp>
      <p:sp>
        <p:nvSpPr>
          <p:cNvPr id="7" name="TextBox 6">
            <a:extLst>
              <a:ext uri="{FF2B5EF4-FFF2-40B4-BE49-F238E27FC236}">
                <a16:creationId xmlns:a16="http://schemas.microsoft.com/office/drawing/2014/main" id="{FD988F83-C31D-4497-ADA7-53E7198F3A65}"/>
              </a:ext>
            </a:extLst>
          </p:cNvPr>
          <p:cNvSpPr txBox="1"/>
          <p:nvPr/>
        </p:nvSpPr>
        <p:spPr>
          <a:xfrm>
            <a:off x="457201" y="2030076"/>
            <a:ext cx="9144000" cy="369332"/>
          </a:xfrm>
          <a:prstGeom prst="rect">
            <a:avLst/>
          </a:prstGeom>
          <a:noFill/>
        </p:spPr>
        <p:txBody>
          <a:bodyPr wrap="square">
            <a:spAutoFit/>
          </a:bodyPr>
          <a:lstStyle/>
          <a:p>
            <a:r>
              <a:rPr lang="en-US" b="0" i="0" dirty="0">
                <a:solidFill>
                  <a:srgbClr val="1C1D1F"/>
                </a:solidFill>
                <a:effectLst/>
                <a:latin typeface="udemy sans"/>
              </a:rPr>
              <a:t>AWS Budgets - </a:t>
            </a:r>
            <a:r>
              <a:rPr lang="en-US" b="1" i="0" dirty="0">
                <a:solidFill>
                  <a:srgbClr val="1C1D1F"/>
                </a:solidFill>
                <a:effectLst/>
                <a:latin typeface="udemy sans"/>
              </a:rPr>
              <a:t>Cost budget, Usage budget, Reservation budget and Savings Plans budget.</a:t>
            </a:r>
            <a:endParaRPr lang="en-US" b="1" dirty="0"/>
          </a:p>
        </p:txBody>
      </p:sp>
    </p:spTree>
    <p:extLst>
      <p:ext uri="{BB962C8B-B14F-4D97-AF65-F5344CB8AC3E}">
        <p14:creationId xmlns:p14="http://schemas.microsoft.com/office/powerpoint/2010/main" val="39228613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605143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EDF0510-403C-4A87-9AA1-CF3CC6623EBA}"/>
              </a:ext>
            </a:extLst>
          </p:cNvPr>
          <p:cNvSpPr txBox="1"/>
          <p:nvPr/>
        </p:nvSpPr>
        <p:spPr>
          <a:xfrm>
            <a:off x="0" y="0"/>
            <a:ext cx="6097464" cy="369332"/>
          </a:xfrm>
          <a:prstGeom prst="rect">
            <a:avLst/>
          </a:prstGeom>
          <a:noFill/>
        </p:spPr>
        <p:txBody>
          <a:bodyPr wrap="square">
            <a:spAutoFit/>
          </a:bodyPr>
          <a:lstStyle/>
          <a:p>
            <a:r>
              <a:rPr lang="en-US" b="0" i="0" dirty="0">
                <a:solidFill>
                  <a:srgbClr val="1C1D1F"/>
                </a:solidFill>
                <a:effectLst/>
                <a:latin typeface="udemy sans"/>
              </a:rPr>
              <a:t>AWS Well-Architected Framework</a:t>
            </a:r>
            <a:endParaRPr lang="en-US" dirty="0"/>
          </a:p>
        </p:txBody>
      </p:sp>
      <p:sp>
        <p:nvSpPr>
          <p:cNvPr id="5" name="TextBox 4">
            <a:extLst>
              <a:ext uri="{FF2B5EF4-FFF2-40B4-BE49-F238E27FC236}">
                <a16:creationId xmlns:a16="http://schemas.microsoft.com/office/drawing/2014/main" id="{BAD090C1-1F17-4F89-949D-AD354335D48A}"/>
              </a:ext>
            </a:extLst>
          </p:cNvPr>
          <p:cNvSpPr txBox="1"/>
          <p:nvPr/>
        </p:nvSpPr>
        <p:spPr>
          <a:xfrm>
            <a:off x="70338" y="369332"/>
            <a:ext cx="11789019" cy="1200329"/>
          </a:xfrm>
          <a:prstGeom prst="rect">
            <a:avLst/>
          </a:prstGeom>
          <a:noFill/>
        </p:spPr>
        <p:txBody>
          <a:bodyPr wrap="square">
            <a:spAutoFit/>
          </a:bodyPr>
          <a:lstStyle/>
          <a:p>
            <a:r>
              <a:rPr lang="en-US" dirty="0"/>
              <a:t>Foundations are part of the </a:t>
            </a:r>
            <a:r>
              <a:rPr lang="en-US" dirty="0">
                <a:highlight>
                  <a:srgbClr val="FFFF00"/>
                </a:highlight>
              </a:rPr>
              <a:t>Reliability pillar of the AWS Well-Architected </a:t>
            </a:r>
            <a:r>
              <a:rPr lang="en-US" dirty="0"/>
              <a:t>Framework. </a:t>
            </a:r>
          </a:p>
          <a:p>
            <a:r>
              <a:rPr lang="en-US" dirty="0"/>
              <a:t>AWS states that before architecting any system, foundational requirements that influence reliability should be in place. The services that are part of foundations are</a:t>
            </a:r>
            <a:r>
              <a:rPr lang="en-US" b="1" dirty="0"/>
              <a:t>: </a:t>
            </a:r>
            <a:r>
              <a:rPr lang="en-US" b="1" dirty="0">
                <a:highlight>
                  <a:srgbClr val="FFFF00"/>
                </a:highlight>
              </a:rPr>
              <a:t>Amazon VPC, AWS Trusted Advisor, AWS Service Quotas (formerly called AWS Service Limits).</a:t>
            </a:r>
          </a:p>
        </p:txBody>
      </p:sp>
      <p:sp>
        <p:nvSpPr>
          <p:cNvPr id="7" name="TextBox 6">
            <a:extLst>
              <a:ext uri="{FF2B5EF4-FFF2-40B4-BE49-F238E27FC236}">
                <a16:creationId xmlns:a16="http://schemas.microsoft.com/office/drawing/2014/main" id="{D7391065-E9CA-436A-B19D-FF10BEAEBCBD}"/>
              </a:ext>
            </a:extLst>
          </p:cNvPr>
          <p:cNvSpPr txBox="1"/>
          <p:nvPr/>
        </p:nvSpPr>
        <p:spPr>
          <a:xfrm>
            <a:off x="209550" y="1674674"/>
            <a:ext cx="6123842" cy="1754326"/>
          </a:xfrm>
          <a:prstGeom prst="rect">
            <a:avLst/>
          </a:prstGeom>
          <a:noFill/>
        </p:spPr>
        <p:txBody>
          <a:bodyPr wrap="square">
            <a:spAutoFit/>
          </a:bodyPr>
          <a:lstStyle/>
          <a:p>
            <a:pPr algn="l"/>
            <a:r>
              <a:rPr lang="en-US" sz="1800" b="0" i="0" u="none" strike="noStrike" baseline="0" dirty="0">
                <a:solidFill>
                  <a:srgbClr val="444949"/>
                </a:solidFill>
                <a:latin typeface="GillSans-Light"/>
              </a:rPr>
              <a:t>1) Operational Excellence</a:t>
            </a:r>
          </a:p>
          <a:p>
            <a:pPr algn="l"/>
            <a:r>
              <a:rPr lang="en-US" sz="1800" b="0" i="0" u="none" strike="noStrike" baseline="0" dirty="0">
                <a:solidFill>
                  <a:srgbClr val="444949"/>
                </a:solidFill>
                <a:latin typeface="GillSans-Light"/>
              </a:rPr>
              <a:t>2) Security</a:t>
            </a:r>
          </a:p>
          <a:p>
            <a:pPr algn="l"/>
            <a:r>
              <a:rPr lang="en-US" sz="1800" b="0" i="0" u="none" strike="noStrike" baseline="0" dirty="0">
                <a:solidFill>
                  <a:srgbClr val="444949"/>
                </a:solidFill>
                <a:latin typeface="GillSans-Light"/>
              </a:rPr>
              <a:t>3) Reliability</a:t>
            </a:r>
          </a:p>
          <a:p>
            <a:pPr algn="l"/>
            <a:r>
              <a:rPr lang="en-US" sz="1800" b="0" i="0" u="none" strike="noStrike" baseline="0" dirty="0">
                <a:solidFill>
                  <a:srgbClr val="444949"/>
                </a:solidFill>
                <a:latin typeface="GillSans-Light"/>
              </a:rPr>
              <a:t>4) Performance Efficiency</a:t>
            </a:r>
          </a:p>
          <a:p>
            <a:pPr algn="l"/>
            <a:r>
              <a:rPr lang="en-US" sz="1800" b="0" i="0" u="none" strike="noStrike" baseline="0" dirty="0">
                <a:solidFill>
                  <a:srgbClr val="444949"/>
                </a:solidFill>
                <a:latin typeface="GillSans-Light"/>
              </a:rPr>
              <a:t>5) Cost Optimization</a:t>
            </a:r>
          </a:p>
          <a:p>
            <a:pPr algn="l"/>
            <a:r>
              <a:rPr lang="en-US" sz="1800" b="0" i="0" u="none" strike="noStrike" baseline="0" dirty="0">
                <a:solidFill>
                  <a:srgbClr val="444949"/>
                </a:solidFill>
                <a:latin typeface="GillSans-Light"/>
              </a:rPr>
              <a:t>6) Sustainability</a:t>
            </a:r>
            <a:endParaRPr lang="en-US" dirty="0"/>
          </a:p>
        </p:txBody>
      </p:sp>
    </p:spTree>
    <p:extLst>
      <p:ext uri="{BB962C8B-B14F-4D97-AF65-F5344CB8AC3E}">
        <p14:creationId xmlns:p14="http://schemas.microsoft.com/office/powerpoint/2010/main" val="37371495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61409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878077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40151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22684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11927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3961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BE8757E-A268-4D96-9C9B-3B9A4D33A501}"/>
              </a:ext>
            </a:extLst>
          </p:cNvPr>
          <p:cNvSpPr txBox="1"/>
          <p:nvPr/>
        </p:nvSpPr>
        <p:spPr>
          <a:xfrm>
            <a:off x="378069" y="566678"/>
            <a:ext cx="11605846" cy="2585323"/>
          </a:xfrm>
          <a:prstGeom prst="rect">
            <a:avLst/>
          </a:prstGeom>
          <a:noFill/>
        </p:spPr>
        <p:txBody>
          <a:bodyPr wrap="square">
            <a:spAutoFit/>
          </a:bodyPr>
          <a:lstStyle/>
          <a:p>
            <a:pPr algn="l"/>
            <a:r>
              <a:rPr lang="en-US" b="1" i="0" dirty="0">
                <a:solidFill>
                  <a:srgbClr val="1C1D1F"/>
                </a:solidFill>
                <a:effectLst/>
                <a:latin typeface="udemy sans"/>
              </a:rPr>
              <a:t>Each AWS Region consists of two or more Availability Zones</a:t>
            </a:r>
            <a:endParaRPr lang="en-US" b="0" i="0" dirty="0">
              <a:solidFill>
                <a:srgbClr val="1C1D1F"/>
              </a:solidFill>
              <a:effectLst/>
              <a:latin typeface="udemy sans"/>
            </a:endParaRPr>
          </a:p>
          <a:p>
            <a:pPr algn="l"/>
            <a:r>
              <a:rPr lang="en-US" b="1" i="0" dirty="0">
                <a:solidFill>
                  <a:srgbClr val="1C1D1F"/>
                </a:solidFill>
                <a:effectLst/>
                <a:latin typeface="udemy sans"/>
              </a:rPr>
              <a:t>Each Availability Zone (AZ) consists of one or more discrete data centers</a:t>
            </a:r>
            <a:endParaRPr lang="en-US" b="0" i="0" dirty="0">
              <a:solidFill>
                <a:srgbClr val="1C1D1F"/>
              </a:solidFill>
              <a:effectLst/>
              <a:latin typeface="udemy sans"/>
            </a:endParaRPr>
          </a:p>
          <a:p>
            <a:pPr algn="l"/>
            <a:r>
              <a:rPr lang="en-US" b="1" i="0" dirty="0">
                <a:solidFill>
                  <a:srgbClr val="1C1D1F"/>
                </a:solidFill>
                <a:effectLst/>
                <a:highlight>
                  <a:srgbClr val="FFFF00"/>
                </a:highlight>
                <a:latin typeface="udemy sans"/>
              </a:rPr>
              <a:t>AWS has the concept of a Region</a:t>
            </a:r>
            <a:r>
              <a:rPr lang="en-US" b="0" i="0" dirty="0">
                <a:solidFill>
                  <a:srgbClr val="1C1D1F"/>
                </a:solidFill>
                <a:effectLst/>
                <a:highlight>
                  <a:srgbClr val="FFFF00"/>
                </a:highlight>
                <a:latin typeface="udemy sans"/>
              </a:rPr>
              <a:t>, </a:t>
            </a:r>
            <a:r>
              <a:rPr lang="en-US" b="0" i="0" dirty="0">
                <a:solidFill>
                  <a:srgbClr val="1C1D1F"/>
                </a:solidFill>
                <a:effectLst/>
                <a:latin typeface="udemy sans"/>
              </a:rPr>
              <a:t>which is a physical location around the world where AWS clusters data centers. Each AWS Region consists of multiple (two or more), isolated, and physically separate AZ's within a geographic area. Each AZ has independent power, cooling, and physical security and is connected via redundant, ultra-low-latency networks.</a:t>
            </a:r>
          </a:p>
          <a:p>
            <a:pPr algn="l"/>
            <a:endParaRPr lang="en-US" b="0" i="0" dirty="0">
              <a:solidFill>
                <a:srgbClr val="1C1D1F"/>
              </a:solidFill>
              <a:effectLst/>
              <a:latin typeface="udemy sans"/>
            </a:endParaRPr>
          </a:p>
          <a:p>
            <a:pPr algn="l"/>
            <a:r>
              <a:rPr lang="en-US" b="1" i="0" dirty="0">
                <a:solidFill>
                  <a:srgbClr val="1C1D1F"/>
                </a:solidFill>
                <a:effectLst/>
                <a:highlight>
                  <a:srgbClr val="FFFF00"/>
                </a:highlight>
                <a:latin typeface="udemy sans"/>
              </a:rPr>
              <a:t>An Availability Zone (AZ)</a:t>
            </a:r>
            <a:r>
              <a:rPr lang="en-US" b="0" i="0" dirty="0">
                <a:solidFill>
                  <a:srgbClr val="1C1D1F"/>
                </a:solidFill>
                <a:effectLst/>
                <a:latin typeface="udemy sans"/>
              </a:rPr>
              <a:t> is one or more discrete data centers with redundant power, networking, and connectivity in an AWS Region. All AZ’s in an AWS Region are interconnected with high-bandwidth, low-latency networking, over fully redundant, dedicated metro fiber providing high-throughput, low-latency networking between AZ’s.</a:t>
            </a:r>
          </a:p>
        </p:txBody>
      </p:sp>
      <p:sp>
        <p:nvSpPr>
          <p:cNvPr id="11" name="TextBox 10">
            <a:extLst>
              <a:ext uri="{FF2B5EF4-FFF2-40B4-BE49-F238E27FC236}">
                <a16:creationId xmlns:a16="http://schemas.microsoft.com/office/drawing/2014/main" id="{54561E06-1BF3-4DB8-8706-1AED8E835ECA}"/>
              </a:ext>
            </a:extLst>
          </p:cNvPr>
          <p:cNvSpPr txBox="1"/>
          <p:nvPr/>
        </p:nvSpPr>
        <p:spPr>
          <a:xfrm>
            <a:off x="709245" y="5104316"/>
            <a:ext cx="10641623" cy="369332"/>
          </a:xfrm>
          <a:prstGeom prst="rect">
            <a:avLst/>
          </a:prstGeom>
          <a:noFill/>
        </p:spPr>
        <p:txBody>
          <a:bodyPr wrap="square">
            <a:spAutoFit/>
          </a:bodyPr>
          <a:lstStyle/>
          <a:p>
            <a:r>
              <a:rPr lang="en-US" b="1" i="0" dirty="0">
                <a:solidFill>
                  <a:srgbClr val="1C1D1F"/>
                </a:solidFill>
                <a:effectLst/>
                <a:latin typeface="udemy sans"/>
              </a:rPr>
              <a:t> AWS Shield, WAF, and CloudFront with Route 53 help mitigate DDoS attacks:</a:t>
            </a:r>
            <a:endParaRPr lang="en-US" b="1" dirty="0"/>
          </a:p>
        </p:txBody>
      </p:sp>
      <p:sp>
        <p:nvSpPr>
          <p:cNvPr id="13" name="TextBox 12">
            <a:extLst>
              <a:ext uri="{FF2B5EF4-FFF2-40B4-BE49-F238E27FC236}">
                <a16:creationId xmlns:a16="http://schemas.microsoft.com/office/drawing/2014/main" id="{186FCFDE-7B94-4084-8A8C-46A5701FE012}"/>
              </a:ext>
            </a:extLst>
          </p:cNvPr>
          <p:cNvSpPr txBox="1"/>
          <p:nvPr/>
        </p:nvSpPr>
        <p:spPr>
          <a:xfrm>
            <a:off x="378069" y="3429000"/>
            <a:ext cx="11517923" cy="1477328"/>
          </a:xfrm>
          <a:prstGeom prst="rect">
            <a:avLst/>
          </a:prstGeom>
          <a:noFill/>
        </p:spPr>
        <p:txBody>
          <a:bodyPr wrap="square">
            <a:spAutoFit/>
          </a:bodyPr>
          <a:lstStyle/>
          <a:p>
            <a:r>
              <a:rPr lang="en-US" dirty="0"/>
              <a:t>With AWS Config, you can do the following: 1. Evaluate your AWS resource configurations for desired settings. 2. Get a snapshot of the current configurations of the supported resources that are associated with your AWS account. 3. Retrieve configurations of one or more resources that exist in your account. 4. Retrieve historical configurations of one or more resources. 5. Receive a notification whenever a resource is created, modified, or deleted. 6.View relationships between resources. For example, </a:t>
            </a:r>
            <a:r>
              <a:rPr lang="en-US" dirty="0">
                <a:highlight>
                  <a:srgbClr val="FFFF00"/>
                </a:highlight>
              </a:rPr>
              <a:t>you might want to find all resources that use a particular security group.</a:t>
            </a:r>
          </a:p>
        </p:txBody>
      </p:sp>
    </p:spTree>
    <p:extLst>
      <p:ext uri="{BB962C8B-B14F-4D97-AF65-F5344CB8AC3E}">
        <p14:creationId xmlns:p14="http://schemas.microsoft.com/office/powerpoint/2010/main" val="30350026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17554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62614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61491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88957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789431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82039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410382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65254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10383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8870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DE03B7-F197-404F-828E-01B2392E22D6}"/>
              </a:ext>
            </a:extLst>
          </p:cNvPr>
          <p:cNvPicPr>
            <a:picLocks noChangeAspect="1"/>
          </p:cNvPicPr>
          <p:nvPr/>
        </p:nvPicPr>
        <p:blipFill>
          <a:blip r:embed="rId2"/>
          <a:stretch>
            <a:fillRect/>
          </a:stretch>
        </p:blipFill>
        <p:spPr>
          <a:xfrm>
            <a:off x="-63427" y="79801"/>
            <a:ext cx="11193437" cy="895475"/>
          </a:xfrm>
          <a:prstGeom prst="rect">
            <a:avLst/>
          </a:prstGeom>
        </p:spPr>
      </p:pic>
      <p:pic>
        <p:nvPicPr>
          <p:cNvPr id="7" name="Picture 6">
            <a:extLst>
              <a:ext uri="{FF2B5EF4-FFF2-40B4-BE49-F238E27FC236}">
                <a16:creationId xmlns:a16="http://schemas.microsoft.com/office/drawing/2014/main" id="{615D9019-A0F2-4E70-A852-B93083A055EC}"/>
              </a:ext>
            </a:extLst>
          </p:cNvPr>
          <p:cNvPicPr>
            <a:picLocks noChangeAspect="1"/>
          </p:cNvPicPr>
          <p:nvPr/>
        </p:nvPicPr>
        <p:blipFill>
          <a:blip r:embed="rId3"/>
          <a:stretch>
            <a:fillRect/>
          </a:stretch>
        </p:blipFill>
        <p:spPr>
          <a:xfrm>
            <a:off x="4341935" y="436472"/>
            <a:ext cx="7850065" cy="2901674"/>
          </a:xfrm>
          <a:prstGeom prst="rect">
            <a:avLst/>
          </a:prstGeom>
        </p:spPr>
      </p:pic>
      <p:sp>
        <p:nvSpPr>
          <p:cNvPr id="9" name="TextBox 8">
            <a:extLst>
              <a:ext uri="{FF2B5EF4-FFF2-40B4-BE49-F238E27FC236}">
                <a16:creationId xmlns:a16="http://schemas.microsoft.com/office/drawing/2014/main" id="{D6B68101-1E4E-4730-B076-A157C5D6B38F}"/>
              </a:ext>
            </a:extLst>
          </p:cNvPr>
          <p:cNvSpPr txBox="1"/>
          <p:nvPr/>
        </p:nvSpPr>
        <p:spPr>
          <a:xfrm>
            <a:off x="101112" y="872589"/>
            <a:ext cx="6163406" cy="646331"/>
          </a:xfrm>
          <a:prstGeom prst="rect">
            <a:avLst/>
          </a:prstGeom>
          <a:noFill/>
        </p:spPr>
        <p:txBody>
          <a:bodyPr wrap="square">
            <a:spAutoFit/>
          </a:bodyPr>
          <a:lstStyle/>
          <a:p>
            <a:pPr algn="l"/>
            <a:r>
              <a:rPr lang="en-US" b="1" i="0" dirty="0">
                <a:solidFill>
                  <a:srgbClr val="1C1D1F"/>
                </a:solidFill>
                <a:effectLst/>
                <a:latin typeface="udemy sans"/>
              </a:rPr>
              <a:t>A Security Group can have allow rules only</a:t>
            </a:r>
            <a:endParaRPr lang="en-US" b="0" i="0" dirty="0">
              <a:solidFill>
                <a:srgbClr val="1C1D1F"/>
              </a:solidFill>
              <a:effectLst/>
              <a:latin typeface="udemy sans"/>
            </a:endParaRPr>
          </a:p>
          <a:p>
            <a:pPr algn="l"/>
            <a:r>
              <a:rPr lang="en-US" b="1" i="0" dirty="0">
                <a:solidFill>
                  <a:srgbClr val="1C1D1F"/>
                </a:solidFill>
                <a:effectLst/>
                <a:latin typeface="udemy sans"/>
              </a:rPr>
              <a:t>A NAT Gateway is managed by AWS</a:t>
            </a:r>
            <a:endParaRPr lang="en-US" b="0" i="0" dirty="0">
              <a:solidFill>
                <a:srgbClr val="1C1D1F"/>
              </a:solidFill>
              <a:effectLst/>
              <a:latin typeface="udemy sans"/>
            </a:endParaRPr>
          </a:p>
        </p:txBody>
      </p:sp>
      <p:sp>
        <p:nvSpPr>
          <p:cNvPr id="11" name="TextBox 10">
            <a:extLst>
              <a:ext uri="{FF2B5EF4-FFF2-40B4-BE49-F238E27FC236}">
                <a16:creationId xmlns:a16="http://schemas.microsoft.com/office/drawing/2014/main" id="{053E43A3-03F7-44FF-B343-BA3E13991007}"/>
              </a:ext>
            </a:extLst>
          </p:cNvPr>
          <p:cNvSpPr txBox="1"/>
          <p:nvPr/>
        </p:nvSpPr>
        <p:spPr>
          <a:xfrm>
            <a:off x="0" y="1768064"/>
            <a:ext cx="4132385" cy="2308324"/>
          </a:xfrm>
          <a:prstGeom prst="rect">
            <a:avLst/>
          </a:prstGeom>
          <a:noFill/>
        </p:spPr>
        <p:txBody>
          <a:bodyPr wrap="square">
            <a:spAutoFit/>
          </a:bodyPr>
          <a:lstStyle/>
          <a:p>
            <a:r>
              <a:rPr lang="en-US" dirty="0"/>
              <a:t>A Network Access Control List (NACL) is an optional layer of security for your VPC that acts as a firewall for controlling traffic in and out of one or more subnets (i.e. it works at subnet level). A network ACL has separate inbound and outbound rules, and each rule can either allow or deny traffic.</a:t>
            </a:r>
          </a:p>
        </p:txBody>
      </p:sp>
      <p:pic>
        <p:nvPicPr>
          <p:cNvPr id="13" name="Picture 12">
            <a:extLst>
              <a:ext uri="{FF2B5EF4-FFF2-40B4-BE49-F238E27FC236}">
                <a16:creationId xmlns:a16="http://schemas.microsoft.com/office/drawing/2014/main" id="{65DCC0C6-7BA4-452E-AD76-45E90B6FDE42}"/>
              </a:ext>
            </a:extLst>
          </p:cNvPr>
          <p:cNvPicPr>
            <a:picLocks noChangeAspect="1"/>
          </p:cNvPicPr>
          <p:nvPr/>
        </p:nvPicPr>
        <p:blipFill>
          <a:blip r:embed="rId4"/>
          <a:stretch>
            <a:fillRect/>
          </a:stretch>
        </p:blipFill>
        <p:spPr>
          <a:xfrm>
            <a:off x="3813454" y="3268752"/>
            <a:ext cx="8240275" cy="3200847"/>
          </a:xfrm>
          <a:prstGeom prst="rect">
            <a:avLst/>
          </a:prstGeom>
        </p:spPr>
      </p:pic>
      <p:pic>
        <p:nvPicPr>
          <p:cNvPr id="15" name="Picture 14">
            <a:extLst>
              <a:ext uri="{FF2B5EF4-FFF2-40B4-BE49-F238E27FC236}">
                <a16:creationId xmlns:a16="http://schemas.microsoft.com/office/drawing/2014/main" id="{9176FE8C-3C0D-49AE-9A9D-FE74828BB360}"/>
              </a:ext>
            </a:extLst>
          </p:cNvPr>
          <p:cNvPicPr>
            <a:picLocks noChangeAspect="1"/>
          </p:cNvPicPr>
          <p:nvPr/>
        </p:nvPicPr>
        <p:blipFill>
          <a:blip r:embed="rId5"/>
          <a:stretch>
            <a:fillRect/>
          </a:stretch>
        </p:blipFill>
        <p:spPr>
          <a:xfrm>
            <a:off x="481172" y="4076388"/>
            <a:ext cx="4574406" cy="743054"/>
          </a:xfrm>
          <a:prstGeom prst="rect">
            <a:avLst/>
          </a:prstGeom>
        </p:spPr>
      </p:pic>
    </p:spTree>
    <p:extLst>
      <p:ext uri="{BB962C8B-B14F-4D97-AF65-F5344CB8AC3E}">
        <p14:creationId xmlns:p14="http://schemas.microsoft.com/office/powerpoint/2010/main" val="197424348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45607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77003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92270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34381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5563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6459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73860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91275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006727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5269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E397DE-11FE-4F46-AFED-8FCEDACA18A6}"/>
              </a:ext>
            </a:extLst>
          </p:cNvPr>
          <p:cNvPicPr>
            <a:picLocks noChangeAspect="1"/>
          </p:cNvPicPr>
          <p:nvPr/>
        </p:nvPicPr>
        <p:blipFill>
          <a:blip r:embed="rId2"/>
          <a:stretch>
            <a:fillRect/>
          </a:stretch>
        </p:blipFill>
        <p:spPr>
          <a:xfrm>
            <a:off x="0" y="160554"/>
            <a:ext cx="10755226" cy="819264"/>
          </a:xfrm>
          <a:prstGeom prst="rect">
            <a:avLst/>
          </a:prstGeom>
        </p:spPr>
      </p:pic>
      <p:sp>
        <p:nvSpPr>
          <p:cNvPr id="7" name="TextBox 6">
            <a:extLst>
              <a:ext uri="{FF2B5EF4-FFF2-40B4-BE49-F238E27FC236}">
                <a16:creationId xmlns:a16="http://schemas.microsoft.com/office/drawing/2014/main" id="{11C0543A-6675-4B42-A789-9F78E69679FE}"/>
              </a:ext>
            </a:extLst>
          </p:cNvPr>
          <p:cNvSpPr txBox="1"/>
          <p:nvPr/>
        </p:nvSpPr>
        <p:spPr>
          <a:xfrm>
            <a:off x="228600" y="841894"/>
            <a:ext cx="11043138" cy="2862322"/>
          </a:xfrm>
          <a:prstGeom prst="rect">
            <a:avLst/>
          </a:prstGeom>
          <a:noFill/>
        </p:spPr>
        <p:txBody>
          <a:bodyPr wrap="square">
            <a:spAutoFit/>
          </a:bodyPr>
          <a:lstStyle/>
          <a:p>
            <a:pPr algn="l"/>
            <a:r>
              <a:rPr lang="en-US" b="0" i="0" dirty="0">
                <a:solidFill>
                  <a:srgbClr val="1C1D1F"/>
                </a:solidFill>
                <a:effectLst/>
                <a:latin typeface="udemy sans"/>
              </a:rPr>
              <a:t>A VPC endpoint enables </a:t>
            </a:r>
            <a:r>
              <a:rPr lang="en-US" b="1" i="0" dirty="0">
                <a:solidFill>
                  <a:srgbClr val="1C1D1F"/>
                </a:solidFill>
                <a:effectLst/>
                <a:latin typeface="udemy sans"/>
              </a:rPr>
              <a:t>you to privately connect your VPC to supported AWS services and VPC endpoint services powered by AWS </a:t>
            </a:r>
            <a:r>
              <a:rPr lang="en-US" b="1" i="0" dirty="0" err="1">
                <a:solidFill>
                  <a:srgbClr val="1C1D1F"/>
                </a:solidFill>
                <a:effectLst/>
                <a:latin typeface="udemy sans"/>
              </a:rPr>
              <a:t>PrivateLink</a:t>
            </a:r>
            <a:r>
              <a:rPr lang="en-US" b="1" i="0" dirty="0">
                <a:solidFill>
                  <a:srgbClr val="1C1D1F"/>
                </a:solidFill>
                <a:effectLst/>
                <a:latin typeface="udemy sans"/>
              </a:rPr>
              <a:t> without requiring an internet gateway</a:t>
            </a:r>
            <a:r>
              <a:rPr lang="en-US" b="0" i="0" dirty="0">
                <a:solidFill>
                  <a:srgbClr val="1C1D1F"/>
                </a:solidFill>
                <a:effectLst/>
                <a:latin typeface="udemy sans"/>
              </a:rPr>
              <a:t>, NAT device, VPN connection, or AWS Direct Connect connection. Instances in your VPC do not require public IP addresses to communicate with resources in the service. Traffic between your VPC and the other service does not leave the Amazon network.</a:t>
            </a:r>
          </a:p>
          <a:p>
            <a:pPr algn="l"/>
            <a:r>
              <a:rPr lang="en-US" b="0" i="0" dirty="0">
                <a:solidFill>
                  <a:srgbClr val="1C1D1F"/>
                </a:solidFill>
                <a:effectLst/>
                <a:latin typeface="udemy sans"/>
              </a:rPr>
              <a:t>There are two types of VPC endpoints: interface endpoints and gateway endpoints.</a:t>
            </a:r>
          </a:p>
          <a:p>
            <a:pPr algn="l"/>
            <a:r>
              <a:rPr lang="en-US" b="0" i="0" dirty="0">
                <a:solidFill>
                  <a:srgbClr val="1C1D1F"/>
                </a:solidFill>
                <a:effectLst/>
                <a:highlight>
                  <a:srgbClr val="FFFF00"/>
                </a:highlight>
                <a:latin typeface="udemy sans"/>
              </a:rPr>
              <a:t>An interface endpoint is an elastic network interface with a private IP address from the IP address range of your subnet that serves as an entry point for traffic destined to a supported service</a:t>
            </a:r>
            <a:r>
              <a:rPr lang="en-US" b="0" i="0" dirty="0">
                <a:solidFill>
                  <a:srgbClr val="1C1D1F"/>
                </a:solidFill>
                <a:effectLst/>
                <a:latin typeface="udemy sans"/>
              </a:rPr>
              <a:t>. Interface endpoints are powered by AWS </a:t>
            </a:r>
            <a:r>
              <a:rPr lang="en-US" b="0" i="0" dirty="0" err="1">
                <a:solidFill>
                  <a:srgbClr val="1C1D1F"/>
                </a:solidFill>
                <a:effectLst/>
                <a:latin typeface="udemy sans"/>
              </a:rPr>
              <a:t>PrivateLink</a:t>
            </a:r>
            <a:r>
              <a:rPr lang="en-US" b="0" i="0" dirty="0">
                <a:solidFill>
                  <a:srgbClr val="1C1D1F"/>
                </a:solidFill>
                <a:effectLst/>
                <a:latin typeface="udemy sans"/>
              </a:rPr>
              <a:t>, a technology that enables you to privately access services by using private IP addresses.</a:t>
            </a:r>
          </a:p>
          <a:p>
            <a:pPr algn="l"/>
            <a:r>
              <a:rPr lang="en-US" b="0" i="0" dirty="0">
                <a:solidFill>
                  <a:srgbClr val="1C1D1F"/>
                </a:solidFill>
                <a:effectLst/>
                <a:latin typeface="udemy sans"/>
              </a:rPr>
              <a:t>A gateway endpoint is a gateway that you specify as a target for a route in your route table for traffic destined to a supported AWS service. The following AWS services are</a:t>
            </a:r>
          </a:p>
        </p:txBody>
      </p:sp>
      <p:sp>
        <p:nvSpPr>
          <p:cNvPr id="9" name="TextBox 8">
            <a:extLst>
              <a:ext uri="{FF2B5EF4-FFF2-40B4-BE49-F238E27FC236}">
                <a16:creationId xmlns:a16="http://schemas.microsoft.com/office/drawing/2014/main" id="{907195A0-4235-4146-B0A0-EEF611D15495}"/>
              </a:ext>
            </a:extLst>
          </p:cNvPr>
          <p:cNvSpPr txBox="1"/>
          <p:nvPr/>
        </p:nvSpPr>
        <p:spPr>
          <a:xfrm>
            <a:off x="228600" y="3739225"/>
            <a:ext cx="10911254" cy="646331"/>
          </a:xfrm>
          <a:prstGeom prst="rect">
            <a:avLst/>
          </a:prstGeom>
          <a:noFill/>
        </p:spPr>
        <p:txBody>
          <a:bodyPr wrap="square">
            <a:spAutoFit/>
          </a:bodyPr>
          <a:lstStyle/>
          <a:p>
            <a:r>
              <a:rPr lang="en-US" dirty="0"/>
              <a:t>Just remember that </a:t>
            </a:r>
            <a:r>
              <a:rPr lang="en-US" b="1" dirty="0">
                <a:highlight>
                  <a:srgbClr val="FFFF00"/>
                </a:highlight>
              </a:rPr>
              <a:t>only S3 and DynamoDB support VPC Endpoint Gateway</a:t>
            </a:r>
            <a:r>
              <a:rPr lang="en-US" dirty="0"/>
              <a:t>. All other services that support VPC Endpoints use a VPC Endpoint Interface.</a:t>
            </a:r>
          </a:p>
        </p:txBody>
      </p:sp>
      <p:pic>
        <p:nvPicPr>
          <p:cNvPr id="11" name="Picture 10">
            <a:extLst>
              <a:ext uri="{FF2B5EF4-FFF2-40B4-BE49-F238E27FC236}">
                <a16:creationId xmlns:a16="http://schemas.microsoft.com/office/drawing/2014/main" id="{C75507EE-28D5-46D4-8F6D-5C044D21DC1E}"/>
              </a:ext>
            </a:extLst>
          </p:cNvPr>
          <p:cNvPicPr>
            <a:picLocks noChangeAspect="1"/>
          </p:cNvPicPr>
          <p:nvPr/>
        </p:nvPicPr>
        <p:blipFill>
          <a:blip r:embed="rId3"/>
          <a:stretch>
            <a:fillRect/>
          </a:stretch>
        </p:blipFill>
        <p:spPr>
          <a:xfrm>
            <a:off x="148667" y="4617006"/>
            <a:ext cx="11507806" cy="771633"/>
          </a:xfrm>
          <a:prstGeom prst="rect">
            <a:avLst/>
          </a:prstGeom>
        </p:spPr>
      </p:pic>
      <p:sp>
        <p:nvSpPr>
          <p:cNvPr id="13" name="TextBox 12">
            <a:extLst>
              <a:ext uri="{FF2B5EF4-FFF2-40B4-BE49-F238E27FC236}">
                <a16:creationId xmlns:a16="http://schemas.microsoft.com/office/drawing/2014/main" id="{D74ABAF0-860A-46E4-BC43-851DCBE34AF2}"/>
              </a:ext>
            </a:extLst>
          </p:cNvPr>
          <p:cNvSpPr txBox="1"/>
          <p:nvPr/>
        </p:nvSpPr>
        <p:spPr>
          <a:xfrm>
            <a:off x="142806" y="4760966"/>
            <a:ext cx="6097464" cy="923330"/>
          </a:xfrm>
          <a:prstGeom prst="rect">
            <a:avLst/>
          </a:prstGeom>
          <a:noFill/>
        </p:spPr>
        <p:txBody>
          <a:bodyPr wrap="square">
            <a:spAutoFit/>
          </a:bodyPr>
          <a:lstStyle/>
          <a:p>
            <a:pPr algn="l"/>
            <a:r>
              <a:rPr lang="en-US" b="1" i="0" dirty="0">
                <a:solidFill>
                  <a:srgbClr val="1C1D1F"/>
                </a:solidFill>
                <a:effectLst/>
                <a:latin typeface="udemy sans"/>
              </a:rPr>
              <a:t>AWS Direct Connect</a:t>
            </a:r>
            <a:endParaRPr lang="en-US" b="0" i="0" dirty="0">
              <a:solidFill>
                <a:srgbClr val="1C1D1F"/>
              </a:solidFill>
              <a:effectLst/>
              <a:latin typeface="udemy sans"/>
            </a:endParaRPr>
          </a:p>
          <a:p>
            <a:br>
              <a:rPr lang="en-US" dirty="0"/>
            </a:br>
            <a:endParaRPr lang="en-US" dirty="0"/>
          </a:p>
        </p:txBody>
      </p:sp>
    </p:spTree>
    <p:extLst>
      <p:ext uri="{BB962C8B-B14F-4D97-AF65-F5344CB8AC3E}">
        <p14:creationId xmlns:p14="http://schemas.microsoft.com/office/powerpoint/2010/main" val="13196197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40851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127869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86544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60032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809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029270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470896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1579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39148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6608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4A281ED2-4B86-4018-8D5A-90B1778989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614" y="493986"/>
            <a:ext cx="8131942" cy="61039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06EC34C-D2B3-4DF1-BD55-A1569931AE83}"/>
              </a:ext>
            </a:extLst>
          </p:cNvPr>
          <p:cNvPicPr>
            <a:picLocks noChangeAspect="1"/>
          </p:cNvPicPr>
          <p:nvPr/>
        </p:nvPicPr>
        <p:blipFill>
          <a:blip r:embed="rId3"/>
          <a:stretch>
            <a:fillRect/>
          </a:stretch>
        </p:blipFill>
        <p:spPr>
          <a:xfrm>
            <a:off x="5091161" y="91314"/>
            <a:ext cx="4574406" cy="743054"/>
          </a:xfrm>
          <a:prstGeom prst="rect">
            <a:avLst/>
          </a:prstGeom>
        </p:spPr>
      </p:pic>
      <p:pic>
        <p:nvPicPr>
          <p:cNvPr id="13316" name="Picture 4">
            <a:extLst>
              <a:ext uri="{FF2B5EF4-FFF2-40B4-BE49-F238E27FC236}">
                <a16:creationId xmlns:a16="http://schemas.microsoft.com/office/drawing/2014/main" id="{677E63F6-7F4B-491D-8D6A-A56BDA2926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1269" y="1174750"/>
            <a:ext cx="8870731" cy="389123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A089A30-0666-4565-95E6-DB354962DFB3}"/>
              </a:ext>
            </a:extLst>
          </p:cNvPr>
          <p:cNvSpPr txBox="1"/>
          <p:nvPr/>
        </p:nvSpPr>
        <p:spPr>
          <a:xfrm>
            <a:off x="3042138" y="4648282"/>
            <a:ext cx="8801100" cy="646331"/>
          </a:xfrm>
          <a:prstGeom prst="rect">
            <a:avLst/>
          </a:prstGeom>
          <a:noFill/>
        </p:spPr>
        <p:txBody>
          <a:bodyPr wrap="square">
            <a:spAutoFit/>
          </a:bodyPr>
          <a:lstStyle/>
          <a:p>
            <a:r>
              <a:rPr lang="en-US" b="1" i="0" dirty="0">
                <a:solidFill>
                  <a:srgbClr val="1C1D1F"/>
                </a:solidFill>
                <a:effectLst/>
                <a:latin typeface="udemy sans"/>
              </a:rPr>
              <a:t>VPC Peering</a:t>
            </a:r>
            <a:r>
              <a:rPr lang="en-US" b="0" i="0" dirty="0">
                <a:solidFill>
                  <a:srgbClr val="1C1D1F"/>
                </a:solidFill>
                <a:effectLst/>
                <a:latin typeface="udemy sans"/>
              </a:rPr>
              <a:t> - A VPC peering connection is a networking connection between two VPCs that enables you to route traffic between them privately. </a:t>
            </a:r>
            <a:endParaRPr lang="en-US" dirty="0"/>
          </a:p>
        </p:txBody>
      </p:sp>
    </p:spTree>
    <p:extLst>
      <p:ext uri="{BB962C8B-B14F-4D97-AF65-F5344CB8AC3E}">
        <p14:creationId xmlns:p14="http://schemas.microsoft.com/office/powerpoint/2010/main" val="33146639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56400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89972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66906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24038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83521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6359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307489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2709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07932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6993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CE35CDB0-3AD0-4E59-AEAD-BB1CD5D067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227" y="225476"/>
            <a:ext cx="8612461" cy="61968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7FCD686-2864-4CF2-ADFC-DD9D6FE73A49}"/>
              </a:ext>
            </a:extLst>
          </p:cNvPr>
          <p:cNvPicPr>
            <a:picLocks noChangeAspect="1"/>
          </p:cNvPicPr>
          <p:nvPr/>
        </p:nvPicPr>
        <p:blipFill>
          <a:blip r:embed="rId3"/>
          <a:stretch>
            <a:fillRect/>
          </a:stretch>
        </p:blipFill>
        <p:spPr>
          <a:xfrm>
            <a:off x="4372302" y="1902531"/>
            <a:ext cx="6942343" cy="1802189"/>
          </a:xfrm>
          <a:prstGeom prst="rect">
            <a:avLst/>
          </a:prstGeom>
        </p:spPr>
      </p:pic>
    </p:spTree>
    <p:extLst>
      <p:ext uri="{BB962C8B-B14F-4D97-AF65-F5344CB8AC3E}">
        <p14:creationId xmlns:p14="http://schemas.microsoft.com/office/powerpoint/2010/main" val="12306902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91743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94459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88621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75266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21484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06907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90631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3AFF37-44C8-4516-AF5A-765A63C11215}"/>
              </a:ext>
            </a:extLst>
          </p:cNvPr>
          <p:cNvPicPr>
            <a:picLocks noChangeAspect="1"/>
          </p:cNvPicPr>
          <p:nvPr/>
        </p:nvPicPr>
        <p:blipFill>
          <a:blip r:embed="rId2"/>
          <a:stretch>
            <a:fillRect/>
          </a:stretch>
        </p:blipFill>
        <p:spPr>
          <a:xfrm>
            <a:off x="0" y="826725"/>
            <a:ext cx="12192000" cy="5204550"/>
          </a:xfrm>
          <a:prstGeom prst="rect">
            <a:avLst/>
          </a:prstGeom>
        </p:spPr>
      </p:pic>
    </p:spTree>
    <p:extLst>
      <p:ext uri="{BB962C8B-B14F-4D97-AF65-F5344CB8AC3E}">
        <p14:creationId xmlns:p14="http://schemas.microsoft.com/office/powerpoint/2010/main" val="18159798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AEA2BA-6B7C-4CFA-B10C-1C221454BF04}"/>
              </a:ext>
            </a:extLst>
          </p:cNvPr>
          <p:cNvPicPr>
            <a:picLocks noChangeAspect="1"/>
          </p:cNvPicPr>
          <p:nvPr/>
        </p:nvPicPr>
        <p:blipFill>
          <a:blip r:embed="rId2"/>
          <a:stretch>
            <a:fillRect/>
          </a:stretch>
        </p:blipFill>
        <p:spPr>
          <a:xfrm>
            <a:off x="0" y="554720"/>
            <a:ext cx="12192000" cy="5748560"/>
          </a:xfrm>
          <a:prstGeom prst="rect">
            <a:avLst/>
          </a:prstGeom>
        </p:spPr>
      </p:pic>
    </p:spTree>
    <p:extLst>
      <p:ext uri="{BB962C8B-B14F-4D97-AF65-F5344CB8AC3E}">
        <p14:creationId xmlns:p14="http://schemas.microsoft.com/office/powerpoint/2010/main" val="11045190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F0205F-501F-4126-BC11-399A248348CE}"/>
              </a:ext>
            </a:extLst>
          </p:cNvPr>
          <p:cNvPicPr>
            <a:picLocks noChangeAspect="1"/>
          </p:cNvPicPr>
          <p:nvPr/>
        </p:nvPicPr>
        <p:blipFill>
          <a:blip r:embed="rId2"/>
          <a:stretch>
            <a:fillRect/>
          </a:stretch>
        </p:blipFill>
        <p:spPr>
          <a:xfrm>
            <a:off x="0" y="826725"/>
            <a:ext cx="12192000" cy="5204550"/>
          </a:xfrm>
          <a:prstGeom prst="rect">
            <a:avLst/>
          </a:prstGeom>
        </p:spPr>
      </p:pic>
    </p:spTree>
    <p:extLst>
      <p:ext uri="{BB962C8B-B14F-4D97-AF65-F5344CB8AC3E}">
        <p14:creationId xmlns:p14="http://schemas.microsoft.com/office/powerpoint/2010/main" val="3616975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2835</TotalTime>
  <Words>2203</Words>
  <Application>Microsoft Office PowerPoint</Application>
  <PresentationFormat>Widescreen</PresentationFormat>
  <Paragraphs>69</Paragraphs>
  <Slides>208</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208</vt:i4>
      </vt:variant>
    </vt:vector>
  </HeadingPairs>
  <TitlesOfParts>
    <vt:vector size="216" baseType="lpstr">
      <vt:lpstr>Arial</vt:lpstr>
      <vt:lpstr>Arial</vt:lpstr>
      <vt:lpstr>Calibri</vt:lpstr>
      <vt:lpstr>Calibri Light</vt:lpstr>
      <vt:lpstr>GillSans-Light</vt:lpstr>
      <vt:lpstr>Helvetica Neue</vt:lpstr>
      <vt:lpstr>udemy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Mahantesh Hiremath CW</dc:creator>
  <cp:lastModifiedBy>Mahantesh Hiremath CW</cp:lastModifiedBy>
  <cp:revision>61</cp:revision>
  <dcterms:created xsi:type="dcterms:W3CDTF">2022-11-24T15:39:33Z</dcterms:created>
  <dcterms:modified xsi:type="dcterms:W3CDTF">2022-11-26T14:54:54Z</dcterms:modified>
</cp:coreProperties>
</file>